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4" r:id="rId1"/>
    <p:sldMasterId id="2147483802" r:id="rId2"/>
  </p:sldMasterIdLst>
  <p:notesMasterIdLst>
    <p:notesMasterId r:id="rId59"/>
  </p:notesMasterIdLst>
  <p:sldIdLst>
    <p:sldId id="256" r:id="rId3"/>
    <p:sldId id="277" r:id="rId4"/>
    <p:sldId id="266" r:id="rId5"/>
    <p:sldId id="260" r:id="rId6"/>
    <p:sldId id="261" r:id="rId7"/>
    <p:sldId id="267" r:id="rId8"/>
    <p:sldId id="268" r:id="rId9"/>
    <p:sldId id="304" r:id="rId10"/>
    <p:sldId id="305" r:id="rId11"/>
    <p:sldId id="306" r:id="rId12"/>
    <p:sldId id="307" r:id="rId13"/>
    <p:sldId id="308" r:id="rId14"/>
    <p:sldId id="278" r:id="rId15"/>
    <p:sldId id="270" r:id="rId16"/>
    <p:sldId id="269" r:id="rId17"/>
    <p:sldId id="271" r:id="rId18"/>
    <p:sldId id="287" r:id="rId19"/>
    <p:sldId id="288" r:id="rId20"/>
    <p:sldId id="294" r:id="rId21"/>
    <p:sldId id="293" r:id="rId22"/>
    <p:sldId id="292" r:id="rId23"/>
    <p:sldId id="295" r:id="rId24"/>
    <p:sldId id="296" r:id="rId25"/>
    <p:sldId id="291" r:id="rId26"/>
    <p:sldId id="299" r:id="rId27"/>
    <p:sldId id="300" r:id="rId28"/>
    <p:sldId id="302" r:id="rId29"/>
    <p:sldId id="301" r:id="rId30"/>
    <p:sldId id="303" r:id="rId31"/>
    <p:sldId id="309" r:id="rId32"/>
    <p:sldId id="290" r:id="rId33"/>
    <p:sldId id="297" r:id="rId34"/>
    <p:sldId id="298" r:id="rId35"/>
    <p:sldId id="279" r:id="rId36"/>
    <p:sldId id="272" r:id="rId37"/>
    <p:sldId id="273" r:id="rId38"/>
    <p:sldId id="274" r:id="rId39"/>
    <p:sldId id="275" r:id="rId40"/>
    <p:sldId id="280" r:id="rId41"/>
    <p:sldId id="281" r:id="rId42"/>
    <p:sldId id="282" r:id="rId43"/>
    <p:sldId id="283" r:id="rId44"/>
    <p:sldId id="284" r:id="rId45"/>
    <p:sldId id="320" r:id="rId46"/>
    <p:sldId id="286" r:id="rId47"/>
    <p:sldId id="321" r:id="rId48"/>
    <p:sldId id="311" r:id="rId49"/>
    <p:sldId id="313" r:id="rId50"/>
    <p:sldId id="315" r:id="rId51"/>
    <p:sldId id="316" r:id="rId52"/>
    <p:sldId id="312" r:id="rId53"/>
    <p:sldId id="317" r:id="rId54"/>
    <p:sldId id="314" r:id="rId55"/>
    <p:sldId id="318" r:id="rId56"/>
    <p:sldId id="319" r:id="rId57"/>
    <p:sldId id="322"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7" autoAdjust="0"/>
    <p:restoredTop sz="81316" autoAdjust="0"/>
  </p:normalViewPr>
  <p:slideViewPr>
    <p:cSldViewPr snapToGrid="0">
      <p:cViewPr>
        <p:scale>
          <a:sx n="75" d="100"/>
          <a:sy n="75" d="100"/>
        </p:scale>
        <p:origin x="1710" y="456"/>
      </p:cViewPr>
      <p:guideLst/>
    </p:cSldViewPr>
  </p:slideViewPr>
  <p:outlineViewPr>
    <p:cViewPr>
      <p:scale>
        <a:sx n="33" d="100"/>
        <a:sy n="33" d="100"/>
      </p:scale>
      <p:origin x="0" y="-10368"/>
    </p:cViewPr>
  </p:outlineViewPr>
  <p:notesTextViewPr>
    <p:cViewPr>
      <p:scale>
        <a:sx n="1" d="1"/>
        <a:sy n="1" d="1"/>
      </p:scale>
      <p:origin x="0" y="0"/>
    </p:cViewPr>
  </p:notesTextViewPr>
  <p:sorterViewPr>
    <p:cViewPr>
      <p:scale>
        <a:sx n="100" d="100"/>
        <a:sy n="100" d="100"/>
      </p:scale>
      <p:origin x="0" y="-20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B281DC-3243-4857-86BA-089C4C7CAAB5}" type="datetimeFigureOut">
              <a:rPr lang="es-CL" smtClean="0"/>
              <a:t>14-08-2020</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7DFA15-27CC-42D0-B33E-95310A262A3B}" type="slidenum">
              <a:rPr lang="es-CL" smtClean="0"/>
              <a:t>‹Nº›</a:t>
            </a:fld>
            <a:endParaRPr lang="es-CL"/>
          </a:p>
        </p:txBody>
      </p:sp>
    </p:spTree>
    <p:extLst>
      <p:ext uri="{BB962C8B-B14F-4D97-AF65-F5344CB8AC3E}">
        <p14:creationId xmlns:p14="http://schemas.microsoft.com/office/powerpoint/2010/main" val="429487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Como bien se sabe la escasez de agua potable es sin duda una problemática a nivel mundial. Es por esto que optimizar los sistemas que permiten la distribución de agua es importante.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L" dirty="0"/>
          </a:p>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Sin embargo, esto no es simple puesto que los sistemas de distribución de agua deben funcionar las 24 horas del día y deben asegurar los niveles se servicio mínimos.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L" dirty="0"/>
          </a:p>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Además, la optimización de estos sistemas involucra la participación de múltiples criterios lo que dificulta la toma de decisiones respecto a éstos.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L" dirty="0"/>
          </a:p>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a:t>
            </a:r>
          </a:p>
          <a:p>
            <a:pPr marL="285750" indent="-285750">
              <a:buFont typeface="Arial" panose="020B0604020202020204" pitchFamily="34" charset="0"/>
              <a:buChar char="•"/>
            </a:pPr>
            <a:r>
              <a:rPr lang="es-CL" dirty="0"/>
              <a:t>La escasez de agua potable es sin duda una problemática a nivel mundial y la optimización de los sistemas que permiten su distribución es cada día mas relevante.</a:t>
            </a:r>
          </a:p>
          <a:p>
            <a:pPr marL="285750" indent="-285750">
              <a:buFont typeface="Arial" panose="020B0604020202020204" pitchFamily="34" charset="0"/>
              <a:buChar char="•"/>
            </a:pPr>
            <a:endParaRPr lang="es-CL" dirty="0"/>
          </a:p>
          <a:p>
            <a:pPr marL="285750" indent="-285750">
              <a:buFont typeface="Arial" panose="020B0604020202020204" pitchFamily="34" charset="0"/>
              <a:buChar char="•"/>
            </a:pPr>
            <a:r>
              <a:rPr lang="es-CL" dirty="0"/>
              <a:t>La optimización de estos sistemas, a la vez, involucra la participación de múltiples criterios que deben ser tomados en cuenta a la hora de decidir.</a:t>
            </a:r>
          </a:p>
          <a:p>
            <a:pPr marL="285750" indent="-285750">
              <a:buFont typeface="Arial" panose="020B0604020202020204" pitchFamily="34" charset="0"/>
              <a:buChar char="•"/>
            </a:pPr>
            <a:endParaRPr lang="es-CL" dirty="0"/>
          </a:p>
          <a:p>
            <a:pPr marL="285750" indent="-285750">
              <a:buFont typeface="Arial" panose="020B0604020202020204" pitchFamily="34" charset="0"/>
              <a:buChar char="•"/>
            </a:pPr>
            <a:r>
              <a:rPr lang="es-MX" dirty="0"/>
              <a:t>Deben ser capaces de adaptarse a los cambios y asegurar niveles mínimos de servicios durante las 24 horas del día.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Dependiendo de su topología, las RDA integran sistemas de bombeo que requieren gran cantidad de energía en horarios determinados.</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Las RDA involucran dos tipos de problemas: </a:t>
            </a:r>
          </a:p>
          <a:p>
            <a:pPr marL="742950" lvl="1" indent="-285750">
              <a:buFont typeface="Arial" panose="020B0604020202020204" pitchFamily="34" charset="0"/>
              <a:buChar char="•"/>
            </a:pPr>
            <a:r>
              <a:rPr lang="es-MX" dirty="0"/>
              <a:t>Problema de diseño </a:t>
            </a:r>
          </a:p>
          <a:p>
            <a:pPr marL="742950" lvl="1" indent="-285750">
              <a:buFont typeface="Arial" panose="020B0604020202020204" pitchFamily="34" charset="0"/>
              <a:buChar char="•"/>
            </a:pPr>
            <a:r>
              <a:rPr lang="es-MX" dirty="0"/>
              <a:t>Problema de operación</a:t>
            </a:r>
            <a:endParaRPr lang="es-C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3</a:t>
            </a:fld>
            <a:endParaRPr lang="es-CL"/>
          </a:p>
        </p:txBody>
      </p:sp>
    </p:spTree>
    <p:extLst>
      <p:ext uri="{BB962C8B-B14F-4D97-AF65-F5344CB8AC3E}">
        <p14:creationId xmlns:p14="http://schemas.microsoft.com/office/powerpoint/2010/main" val="25502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Este proyecto se origina como una propuesta por parte del profesor del departamento de Ingeniería Civil, Daniel Mora </a:t>
            </a:r>
            <a:r>
              <a:rPr lang="es-MX" sz="1200" b="0" kern="1200" dirty="0" err="1">
                <a:solidFill>
                  <a:schemeClr val="tx1"/>
                </a:solidFill>
                <a:effectLst/>
                <a:latin typeface="+mn-lt"/>
                <a:ea typeface="+mn-ea"/>
                <a:cs typeface="+mn-cs"/>
              </a:rPr>
              <a:t>Melia</a:t>
            </a:r>
            <a:r>
              <a:rPr lang="es-MX" sz="1200" b="0" kern="1200" dirty="0">
                <a:solidFill>
                  <a:schemeClr val="tx1"/>
                </a:solidFill>
                <a:effectLst/>
                <a:latin typeface="+mn-lt"/>
                <a:ea typeface="+mn-ea"/>
                <a:cs typeface="+mn-cs"/>
              </a:rPr>
              <a:t>. El junto a un grupo de colaboradores forman parte del proyecto &lt;</a:t>
            </a:r>
            <a:r>
              <a:rPr lang="es-MX" sz="1200" b="0" kern="1200" dirty="0" err="1">
                <a:solidFill>
                  <a:schemeClr val="tx1"/>
                </a:solidFill>
                <a:effectLst/>
                <a:latin typeface="+mn-lt"/>
                <a:ea typeface="+mn-ea"/>
                <a:cs typeface="+mn-cs"/>
              </a:rPr>
              <a:t>nombre_proyecto</a:t>
            </a:r>
            <a:r>
              <a:rPr lang="es-MX" sz="1200" b="0" kern="1200" dirty="0">
                <a:solidFill>
                  <a:schemeClr val="tx1"/>
                </a:solidFill>
                <a:effectLst/>
                <a:latin typeface="+mn-lt"/>
                <a:ea typeface="+mn-ea"/>
                <a:cs typeface="+mn-cs"/>
              </a:rPr>
              <a:t>&gt; el cual busca aplicar algoritmos metaheurísticos en la resolución de problemas asociados a las RDA.</a:t>
            </a:r>
          </a:p>
        </p:txBody>
      </p:sp>
      <p:sp>
        <p:nvSpPr>
          <p:cNvPr id="4" name="Marcador de número de diapositiva 3"/>
          <p:cNvSpPr>
            <a:spLocks noGrp="1"/>
          </p:cNvSpPr>
          <p:nvPr>
            <p:ph type="sldNum" sz="quarter" idx="5"/>
          </p:nvPr>
        </p:nvSpPr>
        <p:spPr/>
        <p:txBody>
          <a:bodyPr/>
          <a:lstStyle/>
          <a:p>
            <a:fld id="{517DFA15-27CC-42D0-B33E-95310A262A3B}" type="slidenum">
              <a:rPr lang="es-CL" smtClean="0"/>
              <a:t>17</a:t>
            </a:fld>
            <a:endParaRPr lang="es-CL"/>
          </a:p>
        </p:txBody>
      </p:sp>
    </p:spTree>
    <p:extLst>
      <p:ext uri="{BB962C8B-B14F-4D97-AF65-F5344CB8AC3E}">
        <p14:creationId xmlns:p14="http://schemas.microsoft.com/office/powerpoint/2010/main" val="246325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Este proyecto se origina como una propuesta por parte del profesor del departamento de Ingeniería Civil, Daniel Mora </a:t>
            </a:r>
            <a:r>
              <a:rPr lang="es-MX" sz="1200" b="0" kern="1200" dirty="0" err="1">
                <a:solidFill>
                  <a:schemeClr val="tx1"/>
                </a:solidFill>
                <a:effectLst/>
                <a:latin typeface="+mn-lt"/>
                <a:ea typeface="+mn-ea"/>
                <a:cs typeface="+mn-cs"/>
              </a:rPr>
              <a:t>Melia</a:t>
            </a:r>
            <a:r>
              <a:rPr lang="es-MX" sz="1200" b="0" kern="1200" dirty="0">
                <a:solidFill>
                  <a:schemeClr val="tx1"/>
                </a:solidFill>
                <a:effectLst/>
                <a:latin typeface="+mn-lt"/>
                <a:ea typeface="+mn-ea"/>
                <a:cs typeface="+mn-cs"/>
              </a:rPr>
              <a:t>. El junto a un grupo de colaboradores forman parte del proyecto &lt;</a:t>
            </a:r>
            <a:r>
              <a:rPr lang="es-MX" sz="1200" b="0" kern="1200" dirty="0" err="1">
                <a:solidFill>
                  <a:schemeClr val="tx1"/>
                </a:solidFill>
                <a:effectLst/>
                <a:latin typeface="+mn-lt"/>
                <a:ea typeface="+mn-ea"/>
                <a:cs typeface="+mn-cs"/>
              </a:rPr>
              <a:t>nombre_proyecto</a:t>
            </a:r>
            <a:r>
              <a:rPr lang="es-MX" sz="1200" b="0" kern="1200" dirty="0">
                <a:solidFill>
                  <a:schemeClr val="tx1"/>
                </a:solidFill>
                <a:effectLst/>
                <a:latin typeface="+mn-lt"/>
                <a:ea typeface="+mn-ea"/>
                <a:cs typeface="+mn-cs"/>
              </a:rPr>
              <a:t>&gt; el cual busca aplicar algoritmos metaheurísticos en la resolución de problemas asociados a las RDA.</a:t>
            </a:r>
          </a:p>
        </p:txBody>
      </p:sp>
      <p:sp>
        <p:nvSpPr>
          <p:cNvPr id="4" name="Marcador de número de diapositiva 3"/>
          <p:cNvSpPr>
            <a:spLocks noGrp="1"/>
          </p:cNvSpPr>
          <p:nvPr>
            <p:ph type="sldNum" sz="quarter" idx="5"/>
          </p:nvPr>
        </p:nvSpPr>
        <p:spPr/>
        <p:txBody>
          <a:bodyPr/>
          <a:lstStyle/>
          <a:p>
            <a:fld id="{517DFA15-27CC-42D0-B33E-95310A262A3B}" type="slidenum">
              <a:rPr lang="es-CL" smtClean="0"/>
              <a:t>18</a:t>
            </a:fld>
            <a:endParaRPr lang="es-CL"/>
          </a:p>
        </p:txBody>
      </p:sp>
    </p:spTree>
    <p:extLst>
      <p:ext uri="{BB962C8B-B14F-4D97-AF65-F5344CB8AC3E}">
        <p14:creationId xmlns:p14="http://schemas.microsoft.com/office/powerpoint/2010/main" val="1814788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kern="1200" dirty="0">
                <a:solidFill>
                  <a:schemeClr val="tx1"/>
                </a:solidFill>
                <a:effectLst/>
                <a:latin typeface="+mn-lt"/>
                <a:ea typeface="+mn-ea"/>
                <a:cs typeface="+mn-cs"/>
              </a:rPr>
              <a:t>Las tecnologías utilizadas fueron Java, </a:t>
            </a:r>
            <a:r>
              <a:rPr lang="es-MX" sz="1200" b="0" kern="1200" dirty="0" err="1">
                <a:solidFill>
                  <a:schemeClr val="tx1"/>
                </a:solidFill>
                <a:effectLst/>
                <a:latin typeface="+mn-lt"/>
                <a:ea typeface="+mn-ea"/>
                <a:cs typeface="+mn-cs"/>
              </a:rPr>
              <a:t>JavaFx</a:t>
            </a:r>
            <a:r>
              <a:rPr lang="es-MX" sz="1200" b="0" kern="1200" dirty="0">
                <a:solidFill>
                  <a:schemeClr val="tx1"/>
                </a:solidFill>
                <a:effectLst/>
                <a:latin typeface="+mn-lt"/>
                <a:ea typeface="+mn-ea"/>
                <a:cs typeface="+mn-cs"/>
              </a:rPr>
              <a:t> y la librería de simulación hidráulica </a:t>
            </a:r>
            <a:r>
              <a:rPr lang="es-MX" sz="1200" b="0" kern="1200" dirty="0" err="1">
                <a:solidFill>
                  <a:schemeClr val="tx1"/>
                </a:solidFill>
                <a:effectLst/>
                <a:latin typeface="+mn-lt"/>
                <a:ea typeface="+mn-ea"/>
                <a:cs typeface="+mn-cs"/>
              </a:rPr>
              <a:t>EpanetToolkit</a:t>
            </a:r>
            <a:r>
              <a:rPr lang="es-MX" sz="1200" b="0" kern="1200" dirty="0">
                <a:solidFill>
                  <a:schemeClr val="tx1"/>
                </a:solidFill>
                <a:effectLst/>
                <a:latin typeface="+mn-lt"/>
                <a:ea typeface="+mn-ea"/>
                <a:cs typeface="+mn-cs"/>
              </a:rPr>
              <a:t>.</a:t>
            </a:r>
          </a:p>
        </p:txBody>
      </p:sp>
      <p:sp>
        <p:nvSpPr>
          <p:cNvPr id="4" name="Marcador de número de diapositiva 3"/>
          <p:cNvSpPr>
            <a:spLocks noGrp="1"/>
          </p:cNvSpPr>
          <p:nvPr>
            <p:ph type="sldNum" sz="quarter" idx="5"/>
          </p:nvPr>
        </p:nvSpPr>
        <p:spPr/>
        <p:txBody>
          <a:bodyPr/>
          <a:lstStyle/>
          <a:p>
            <a:fld id="{517DFA15-27CC-42D0-B33E-95310A262A3B}" type="slidenum">
              <a:rPr lang="es-CL" smtClean="0"/>
              <a:t>19</a:t>
            </a:fld>
            <a:endParaRPr lang="es-CL"/>
          </a:p>
        </p:txBody>
      </p:sp>
    </p:spTree>
    <p:extLst>
      <p:ext uri="{BB962C8B-B14F-4D97-AF65-F5344CB8AC3E}">
        <p14:creationId xmlns:p14="http://schemas.microsoft.com/office/powerpoint/2010/main" val="2157866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20</a:t>
            </a:fld>
            <a:endParaRPr lang="es-CL"/>
          </a:p>
        </p:txBody>
      </p:sp>
    </p:spTree>
    <p:extLst>
      <p:ext uri="{BB962C8B-B14F-4D97-AF65-F5344CB8AC3E}">
        <p14:creationId xmlns:p14="http://schemas.microsoft.com/office/powerpoint/2010/main" val="1402300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Escoger  y documentar la arquitectura física y lógica; realizar los diagramas de los componentes y clases, así como definir la interacción de estos; el diseño de interfaces y la especificación de características extras de la aplicación</a:t>
            </a:r>
          </a:p>
          <a:p>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21</a:t>
            </a:fld>
            <a:endParaRPr lang="es-CL"/>
          </a:p>
        </p:txBody>
      </p:sp>
    </p:spTree>
    <p:extLst>
      <p:ext uri="{BB962C8B-B14F-4D97-AF65-F5344CB8AC3E}">
        <p14:creationId xmlns:p14="http://schemas.microsoft.com/office/powerpoint/2010/main" val="3925149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22</a:t>
            </a:fld>
            <a:endParaRPr lang="es-CL"/>
          </a:p>
        </p:txBody>
      </p:sp>
    </p:spTree>
    <p:extLst>
      <p:ext uri="{BB962C8B-B14F-4D97-AF65-F5344CB8AC3E}">
        <p14:creationId xmlns:p14="http://schemas.microsoft.com/office/powerpoint/2010/main" val="447880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23</a:t>
            </a:fld>
            <a:endParaRPr lang="es-CL"/>
          </a:p>
        </p:txBody>
      </p:sp>
    </p:spTree>
    <p:extLst>
      <p:ext uri="{BB962C8B-B14F-4D97-AF65-F5344CB8AC3E}">
        <p14:creationId xmlns:p14="http://schemas.microsoft.com/office/powerpoint/2010/main" val="2434608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24</a:t>
            </a:fld>
            <a:endParaRPr lang="es-CL"/>
          </a:p>
        </p:txBody>
      </p:sp>
    </p:spTree>
    <p:extLst>
      <p:ext uri="{BB962C8B-B14F-4D97-AF65-F5344CB8AC3E}">
        <p14:creationId xmlns:p14="http://schemas.microsoft.com/office/powerpoint/2010/main" val="996361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25</a:t>
            </a:fld>
            <a:endParaRPr lang="es-CL"/>
          </a:p>
        </p:txBody>
      </p:sp>
    </p:spTree>
    <p:extLst>
      <p:ext uri="{BB962C8B-B14F-4D97-AF65-F5344CB8AC3E}">
        <p14:creationId xmlns:p14="http://schemas.microsoft.com/office/powerpoint/2010/main" val="2086721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26</a:t>
            </a:fld>
            <a:endParaRPr lang="es-CL"/>
          </a:p>
        </p:txBody>
      </p:sp>
    </p:spTree>
    <p:extLst>
      <p:ext uri="{BB962C8B-B14F-4D97-AF65-F5344CB8AC3E}">
        <p14:creationId xmlns:p14="http://schemas.microsoft.com/office/powerpoint/2010/main" val="3923711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latin typeface="CMR12"/>
              </a:rPr>
              <a:t>No se cuenta con las suficientes herramientas y tiempo para su correcta gestión de las redes de distribución de agua potable (RDA). Por lo tanto, no es posible utilizar los recursos asociados de forma eficiente de los sistemas de </a:t>
            </a:r>
            <a:r>
              <a:rPr lang="es-MX" dirty="0" err="1">
                <a:latin typeface="CMR12"/>
              </a:rPr>
              <a:t>rda.</a:t>
            </a:r>
            <a:endParaRPr lang="es-MX" dirty="0">
              <a:latin typeface="CMR12"/>
            </a:endParaRPr>
          </a:p>
          <a:p>
            <a:endParaRPr lang="es-MX" dirty="0">
              <a:latin typeface="CMR12"/>
            </a:endParaRPr>
          </a:p>
          <a:p>
            <a:r>
              <a:rPr lang="es-MX" dirty="0"/>
              <a:t>El escoger las especificaciones de una RDA es una tarea difícil debido a que hay que evaluar el rendimiento general del sistema en función de un conjunto de variables que se mueven en un rango muy elevado de posibilidades. </a:t>
            </a:r>
            <a:endParaRPr lang="es-CL" dirty="0"/>
          </a:p>
          <a:p>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4</a:t>
            </a:fld>
            <a:endParaRPr lang="es-CL"/>
          </a:p>
        </p:txBody>
      </p:sp>
    </p:spTree>
    <p:extLst>
      <p:ext uri="{BB962C8B-B14F-4D97-AF65-F5344CB8AC3E}">
        <p14:creationId xmlns:p14="http://schemas.microsoft.com/office/powerpoint/2010/main" val="4075626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27</a:t>
            </a:fld>
            <a:endParaRPr lang="es-CL"/>
          </a:p>
        </p:txBody>
      </p:sp>
    </p:spTree>
    <p:extLst>
      <p:ext uri="{BB962C8B-B14F-4D97-AF65-F5344CB8AC3E}">
        <p14:creationId xmlns:p14="http://schemas.microsoft.com/office/powerpoint/2010/main" val="1435587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28</a:t>
            </a:fld>
            <a:endParaRPr lang="es-CL"/>
          </a:p>
        </p:txBody>
      </p:sp>
    </p:spTree>
    <p:extLst>
      <p:ext uri="{BB962C8B-B14F-4D97-AF65-F5344CB8AC3E}">
        <p14:creationId xmlns:p14="http://schemas.microsoft.com/office/powerpoint/2010/main" val="1268271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29</a:t>
            </a:fld>
            <a:endParaRPr lang="es-CL"/>
          </a:p>
        </p:txBody>
      </p:sp>
    </p:spTree>
    <p:extLst>
      <p:ext uri="{BB962C8B-B14F-4D97-AF65-F5344CB8AC3E}">
        <p14:creationId xmlns:p14="http://schemas.microsoft.com/office/powerpoint/2010/main" val="1062469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30</a:t>
            </a:fld>
            <a:endParaRPr lang="es-CL"/>
          </a:p>
        </p:txBody>
      </p:sp>
    </p:spTree>
    <p:extLst>
      <p:ext uri="{BB962C8B-B14F-4D97-AF65-F5344CB8AC3E}">
        <p14:creationId xmlns:p14="http://schemas.microsoft.com/office/powerpoint/2010/main" val="3412635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31</a:t>
            </a:fld>
            <a:endParaRPr lang="es-CL"/>
          </a:p>
        </p:txBody>
      </p:sp>
    </p:spTree>
    <p:extLst>
      <p:ext uri="{BB962C8B-B14F-4D97-AF65-F5344CB8AC3E}">
        <p14:creationId xmlns:p14="http://schemas.microsoft.com/office/powerpoint/2010/main" val="186521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32</a:t>
            </a:fld>
            <a:endParaRPr lang="es-CL"/>
          </a:p>
        </p:txBody>
      </p:sp>
    </p:spTree>
    <p:extLst>
      <p:ext uri="{BB962C8B-B14F-4D97-AF65-F5344CB8AC3E}">
        <p14:creationId xmlns:p14="http://schemas.microsoft.com/office/powerpoint/2010/main" val="36046632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17DFA15-27CC-42D0-B33E-95310A262A3B}" type="slidenum">
              <a:rPr lang="es-CL" smtClean="0"/>
              <a:t>33</a:t>
            </a:fld>
            <a:endParaRPr lang="es-CL"/>
          </a:p>
        </p:txBody>
      </p:sp>
    </p:spTree>
    <p:extLst>
      <p:ext uri="{BB962C8B-B14F-4D97-AF65-F5344CB8AC3E}">
        <p14:creationId xmlns:p14="http://schemas.microsoft.com/office/powerpoint/2010/main" val="4074702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Funcionalidad: </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b="0" kern="1200" dirty="0">
                <a:solidFill>
                  <a:schemeClr val="tx1"/>
                </a:solidFill>
                <a:effectLst/>
                <a:latin typeface="+mn-lt"/>
                <a:ea typeface="+mn-ea"/>
                <a:cs typeface="+mn-cs"/>
              </a:rPr>
              <a:t>Con esta característica se busca evaluar lo que la aplicación puede hacer, es decir, si el sistema cumple con las operaciones solicitadas por el cliente.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L" dirty="0"/>
          </a:p>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Usabilidad: </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b="0" kern="1200" dirty="0">
                <a:solidFill>
                  <a:schemeClr val="tx1"/>
                </a:solidFill>
                <a:effectLst/>
                <a:latin typeface="+mn-lt"/>
                <a:ea typeface="+mn-ea"/>
                <a:cs typeface="+mn-cs"/>
              </a:rPr>
              <a:t>Esta característica busca medir la usabilidad del software, es decir, que tan fácil es de usar la aplicación.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L"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L" sz="1200" b="1" kern="1200" dirty="0">
                <a:solidFill>
                  <a:schemeClr val="tx1"/>
                </a:solidFill>
                <a:effectLst/>
                <a:latin typeface="+mn-lt"/>
                <a:ea typeface="+mn-ea"/>
                <a:cs typeface="+mn-cs"/>
              </a:rPr>
              <a:t>Utilidad:</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b="0" kern="1200" dirty="0">
                <a:solidFill>
                  <a:schemeClr val="tx1"/>
                </a:solidFill>
                <a:effectLst/>
                <a:latin typeface="+mn-lt"/>
                <a:ea typeface="+mn-ea"/>
                <a:cs typeface="+mn-cs"/>
              </a:rPr>
              <a:t>Con este criterio se busca medir el valor de la aplicación. Con valor, nos referimos a si las funcionalidades implementadas por el sistema son de utilidad para quien haga uso de solución.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b="1" kern="1200" dirty="0">
                <a:solidFill>
                  <a:schemeClr val="tx1"/>
                </a:solidFill>
                <a:effectLst/>
                <a:latin typeface="+mn-lt"/>
                <a:ea typeface="+mn-ea"/>
                <a:cs typeface="+mn-cs"/>
              </a:rPr>
              <a:t>Utilidad del manual de usuario: </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b="0" kern="1200" dirty="0">
                <a:solidFill>
                  <a:schemeClr val="tx1"/>
                </a:solidFill>
                <a:effectLst/>
                <a:latin typeface="+mn-lt"/>
                <a:ea typeface="+mn-ea"/>
                <a:cs typeface="+mn-cs"/>
              </a:rPr>
              <a:t>Con este criterio se busca evaluar el manual de usuario realizado y si este fue de ayuda para aprender y poder conocer la aplicación.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CL" sz="1200" b="0" kern="1200" dirty="0">
              <a:solidFill>
                <a:schemeClr val="tx1"/>
              </a:solidFill>
              <a:effectLst/>
              <a:latin typeface="+mn-lt"/>
              <a:ea typeface="+mn-ea"/>
              <a:cs typeface="+mn-cs"/>
            </a:endParaRPr>
          </a:p>
          <a:p>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35</a:t>
            </a:fld>
            <a:endParaRPr lang="es-CL"/>
          </a:p>
        </p:txBody>
      </p:sp>
    </p:spTree>
    <p:extLst>
      <p:ext uri="{BB962C8B-B14F-4D97-AF65-F5344CB8AC3E}">
        <p14:creationId xmlns:p14="http://schemas.microsoft.com/office/powerpoint/2010/main" val="4029558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Protocolo: Guía para realizar la recolección de datos.</a:t>
            </a:r>
          </a:p>
          <a:p>
            <a:endParaRPr lang="es-CL" dirty="0"/>
          </a:p>
          <a:p>
            <a:r>
              <a:rPr lang="es-CL" dirty="0"/>
              <a:t>Evaluación asíncrona debido a las problemáticas a nivel país y la dificultad de coordinar una reunión.</a:t>
            </a:r>
          </a:p>
          <a:p>
            <a:endParaRPr lang="es-CL" u="sng" dirty="0"/>
          </a:p>
          <a:p>
            <a:r>
              <a:rPr lang="es-MX" sz="1200" b="0" kern="1200" dirty="0">
                <a:solidFill>
                  <a:schemeClr val="tx1"/>
                </a:solidFill>
                <a:effectLst/>
                <a:latin typeface="+mn-lt"/>
                <a:ea typeface="+mn-ea"/>
                <a:cs typeface="+mn-cs"/>
              </a:rPr>
              <a:t>Enviar la aplicación junto con su manual a los participantes del estudio.</a:t>
            </a:r>
          </a:p>
          <a:p>
            <a:r>
              <a:rPr lang="es-MX" sz="1200" b="0" kern="1200" dirty="0">
                <a:solidFill>
                  <a:schemeClr val="tx1"/>
                </a:solidFill>
                <a:effectLst/>
                <a:latin typeface="+mn-lt"/>
                <a:ea typeface="+mn-ea"/>
                <a:cs typeface="+mn-cs"/>
              </a:rPr>
              <a:t>Dar un tiempo para que el participante del estudio se interiorice con la aplicación.</a:t>
            </a:r>
          </a:p>
          <a:p>
            <a:r>
              <a:rPr lang="es-MX" sz="1200" b="0" kern="1200" dirty="0">
                <a:solidFill>
                  <a:schemeClr val="tx1"/>
                </a:solidFill>
                <a:effectLst/>
                <a:latin typeface="+mn-lt"/>
                <a:ea typeface="+mn-ea"/>
                <a:cs typeface="+mn-cs"/>
              </a:rPr>
              <a:t>Enviar la encuesta a los participantes.</a:t>
            </a:r>
          </a:p>
          <a:p>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36</a:t>
            </a:fld>
            <a:endParaRPr lang="es-CL"/>
          </a:p>
        </p:txBody>
      </p:sp>
    </p:spTree>
    <p:extLst>
      <p:ext uri="{BB962C8B-B14F-4D97-AF65-F5344CB8AC3E}">
        <p14:creationId xmlns:p14="http://schemas.microsoft.com/office/powerpoint/2010/main" val="108190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37</a:t>
            </a:fld>
            <a:endParaRPr lang="es-CL"/>
          </a:p>
        </p:txBody>
      </p:sp>
    </p:spTree>
    <p:extLst>
      <p:ext uri="{BB962C8B-B14F-4D97-AF65-F5344CB8AC3E}">
        <p14:creationId xmlns:p14="http://schemas.microsoft.com/office/powerpoint/2010/main" val="1145480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b="0" kern="1200" dirty="0">
                <a:solidFill>
                  <a:schemeClr val="tx1"/>
                </a:solidFill>
                <a:effectLst/>
                <a:latin typeface="+mn-lt"/>
                <a:ea typeface="+mn-ea"/>
                <a:cs typeface="+mn-cs"/>
              </a:rPr>
              <a:t>La solución que se propone para abordar el problema en mi trabajo consiste en el desarrollo de una aplicación de escritorio escalable que permita buscar soluciones a dos de los problemas existentes en las redes de agua potable. </a:t>
            </a:r>
          </a:p>
          <a:p>
            <a:endParaRPr lang="es-CL" dirty="0"/>
          </a:p>
          <a:p>
            <a:r>
              <a:rPr lang="es-CL" dirty="0"/>
              <a:t>Problema de diseño: Optimizar la configuración y disposición de los elementos que conforman la red previa a su construcción.</a:t>
            </a:r>
          </a:p>
          <a:p>
            <a:r>
              <a:rPr lang="es-CL" dirty="0"/>
              <a:t>Problema de operación: Optimizar las configuración de una red ya construida.</a:t>
            </a:r>
          </a:p>
        </p:txBody>
      </p:sp>
      <p:sp>
        <p:nvSpPr>
          <p:cNvPr id="4" name="Marcador de número de diapositiva 3"/>
          <p:cNvSpPr>
            <a:spLocks noGrp="1"/>
          </p:cNvSpPr>
          <p:nvPr>
            <p:ph type="sldNum" sz="quarter" idx="5"/>
          </p:nvPr>
        </p:nvSpPr>
        <p:spPr/>
        <p:txBody>
          <a:bodyPr/>
          <a:lstStyle/>
          <a:p>
            <a:fld id="{517DFA15-27CC-42D0-B33E-95310A262A3B}" type="slidenum">
              <a:rPr lang="es-CL" smtClean="0"/>
              <a:t>5</a:t>
            </a:fld>
            <a:endParaRPr lang="es-CL"/>
          </a:p>
        </p:txBody>
      </p:sp>
    </p:spTree>
    <p:extLst>
      <p:ext uri="{BB962C8B-B14F-4D97-AF65-F5344CB8AC3E}">
        <p14:creationId xmlns:p14="http://schemas.microsoft.com/office/powerpoint/2010/main" val="6374443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42</a:t>
            </a:fld>
            <a:endParaRPr lang="es-CL"/>
          </a:p>
        </p:txBody>
      </p:sp>
    </p:spTree>
    <p:extLst>
      <p:ext uri="{BB962C8B-B14F-4D97-AF65-F5344CB8AC3E}">
        <p14:creationId xmlns:p14="http://schemas.microsoft.com/office/powerpoint/2010/main" val="16517024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44</a:t>
            </a:fld>
            <a:endParaRPr lang="es-CL"/>
          </a:p>
        </p:txBody>
      </p:sp>
    </p:spTree>
    <p:extLst>
      <p:ext uri="{BB962C8B-B14F-4D97-AF65-F5344CB8AC3E}">
        <p14:creationId xmlns:p14="http://schemas.microsoft.com/office/powerpoint/2010/main" val="20376502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45</a:t>
            </a:fld>
            <a:endParaRPr lang="es-CL"/>
          </a:p>
        </p:txBody>
      </p:sp>
    </p:spTree>
    <p:extLst>
      <p:ext uri="{BB962C8B-B14F-4D97-AF65-F5344CB8AC3E}">
        <p14:creationId xmlns:p14="http://schemas.microsoft.com/office/powerpoint/2010/main" val="5686338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Se ordena la solución. A la primera solución se le asigna la probabilidad mínima. A la última solución se le asigna la solución máxima</a:t>
            </a:r>
          </a:p>
          <a:p>
            <a:endParaRPr lang="es-CL" dirty="0"/>
          </a:p>
          <a:p>
            <a:r>
              <a:rPr lang="es-CL" dirty="0"/>
              <a:t>Pi x </a:t>
            </a:r>
            <a:r>
              <a:rPr lang="es-CL" dirty="0" err="1"/>
              <a:t>N_c</a:t>
            </a:r>
            <a:r>
              <a:rPr lang="es-CL" dirty="0"/>
              <a:t> </a:t>
            </a:r>
          </a:p>
          <a:p>
            <a:pPr marL="171450" indent="-171450">
              <a:buFont typeface="Wingdings" panose="05000000000000000000" pitchFamily="2" charset="2"/>
              <a:buChar char="Ø"/>
            </a:pPr>
            <a:r>
              <a:rPr lang="es-CL" dirty="0"/>
              <a:t>Mayor o igual a 1.5 : se duplica la solución</a:t>
            </a:r>
          </a:p>
          <a:p>
            <a:pPr marL="171450" indent="-171450">
              <a:buFont typeface="Wingdings" panose="05000000000000000000" pitchFamily="2" charset="2"/>
              <a:buChar char="Ø"/>
            </a:pPr>
            <a:r>
              <a:rPr lang="es-CL" dirty="0"/>
              <a:t>Entre 1 a 1.5: se mantiene la solución</a:t>
            </a:r>
          </a:p>
          <a:p>
            <a:pPr marL="171450" indent="-171450">
              <a:buFont typeface="Wingdings" panose="05000000000000000000" pitchFamily="2" charset="2"/>
              <a:buChar char="Ø"/>
            </a:pPr>
            <a:r>
              <a:rPr lang="es-CL" dirty="0"/>
              <a:t>Menor a 0.5: se elimina la solución de la siguiente generación</a:t>
            </a:r>
          </a:p>
        </p:txBody>
      </p:sp>
      <p:sp>
        <p:nvSpPr>
          <p:cNvPr id="4" name="Marcador de número de diapositiva 3"/>
          <p:cNvSpPr>
            <a:spLocks noGrp="1"/>
          </p:cNvSpPr>
          <p:nvPr>
            <p:ph type="sldNum" sz="quarter" idx="5"/>
          </p:nvPr>
        </p:nvSpPr>
        <p:spPr/>
        <p:txBody>
          <a:bodyPr/>
          <a:lstStyle/>
          <a:p>
            <a:fld id="{517DFA15-27CC-42D0-B33E-95310A262A3B}" type="slidenum">
              <a:rPr lang="es-CL" smtClean="0"/>
              <a:t>49</a:t>
            </a:fld>
            <a:endParaRPr lang="es-CL"/>
          </a:p>
        </p:txBody>
      </p:sp>
    </p:spTree>
    <p:extLst>
      <p:ext uri="{BB962C8B-B14F-4D97-AF65-F5344CB8AC3E}">
        <p14:creationId xmlns:p14="http://schemas.microsoft.com/office/powerpoint/2010/main" val="4329048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Y1 : solución menor</a:t>
            </a:r>
          </a:p>
          <a:p>
            <a:r>
              <a:rPr lang="es-CL" dirty="0"/>
              <a:t>Y2: solución mayor</a:t>
            </a:r>
          </a:p>
          <a:p>
            <a:r>
              <a:rPr lang="es-CL" dirty="0"/>
              <a:t>R: </a:t>
            </a:r>
            <a:r>
              <a:rPr lang="es-CL" dirty="0" err="1"/>
              <a:t>random</a:t>
            </a:r>
            <a:endParaRPr lang="es-CL" dirty="0"/>
          </a:p>
          <a:p>
            <a:r>
              <a:rPr lang="es-CL" dirty="0"/>
              <a:t>YL: valor mínimo para la variable</a:t>
            </a:r>
          </a:p>
          <a:p>
            <a:r>
              <a:rPr lang="es-CL" dirty="0" err="1"/>
              <a:t>yU</a:t>
            </a:r>
            <a:r>
              <a:rPr lang="es-CL" dirty="0"/>
              <a:t>: valor máximo para la variable</a:t>
            </a:r>
          </a:p>
          <a:p>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51</a:t>
            </a:fld>
            <a:endParaRPr lang="es-CL"/>
          </a:p>
        </p:txBody>
      </p:sp>
    </p:spTree>
    <p:extLst>
      <p:ext uri="{BB962C8B-B14F-4D97-AF65-F5344CB8AC3E}">
        <p14:creationId xmlns:p14="http://schemas.microsoft.com/office/powerpoint/2010/main" val="41226971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52</a:t>
            </a:fld>
            <a:endParaRPr lang="es-CL"/>
          </a:p>
        </p:txBody>
      </p:sp>
    </p:spTree>
    <p:extLst>
      <p:ext uri="{BB962C8B-B14F-4D97-AF65-F5344CB8AC3E}">
        <p14:creationId xmlns:p14="http://schemas.microsoft.com/office/powerpoint/2010/main" val="2196321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Y1 : solución menor</a:t>
            </a:r>
          </a:p>
          <a:p>
            <a:r>
              <a:rPr lang="es-CL" dirty="0"/>
              <a:t>Y2: solución mayor</a:t>
            </a:r>
          </a:p>
          <a:p>
            <a:r>
              <a:rPr lang="es-CL" dirty="0"/>
              <a:t>R: </a:t>
            </a:r>
            <a:r>
              <a:rPr lang="es-CL" dirty="0" err="1"/>
              <a:t>random</a:t>
            </a:r>
            <a:endParaRPr lang="es-CL" dirty="0"/>
          </a:p>
          <a:p>
            <a:r>
              <a:rPr lang="es-CL" dirty="0"/>
              <a:t>YL: valor mínimo para la variable</a:t>
            </a:r>
          </a:p>
          <a:p>
            <a:r>
              <a:rPr lang="es-CL" dirty="0" err="1"/>
              <a:t>yU</a:t>
            </a:r>
            <a:r>
              <a:rPr lang="es-CL" dirty="0"/>
              <a:t>: valor máximo para la variable</a:t>
            </a:r>
          </a:p>
          <a:p>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53</a:t>
            </a:fld>
            <a:endParaRPr lang="es-CL"/>
          </a:p>
        </p:txBody>
      </p:sp>
    </p:spTree>
    <p:extLst>
      <p:ext uri="{BB962C8B-B14F-4D97-AF65-F5344CB8AC3E}">
        <p14:creationId xmlns:p14="http://schemas.microsoft.com/office/powerpoint/2010/main" val="3571586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u="none" strike="noStrike" kern="1200" baseline="0" dirty="0">
                <a:solidFill>
                  <a:schemeClr val="tx1"/>
                </a:solidFill>
                <a:latin typeface="+mn-lt"/>
                <a:ea typeface="+mn-ea"/>
                <a:cs typeface="+mn-cs"/>
              </a:rPr>
              <a:t>De acuerdo al autor, los m</a:t>
            </a:r>
            <a:r>
              <a:rPr lang="es-CL" dirty="0" err="1"/>
              <a:t>icro</a:t>
            </a:r>
            <a:r>
              <a:rPr lang="es-CL" dirty="0"/>
              <a:t>-algoritmos </a:t>
            </a:r>
            <a:r>
              <a:rPr lang="es-MX" sz="1200" b="0" i="0" u="none" strike="noStrike" kern="1200" baseline="0" dirty="0">
                <a:solidFill>
                  <a:schemeClr val="tx1"/>
                </a:solidFill>
                <a:latin typeface="+mn-lt"/>
                <a:ea typeface="+mn-ea"/>
                <a:cs typeface="+mn-cs"/>
              </a:rPr>
              <a:t>tiene un mejor rendimiento y es mas eficiente que el algoritmo NSGA-II.</a:t>
            </a:r>
          </a:p>
          <a:p>
            <a:endParaRPr lang="es-MX" sz="1200" b="0" i="0" u="none" strike="noStrike" kern="1200" baseline="0" dirty="0">
              <a:solidFill>
                <a:schemeClr val="tx1"/>
              </a:solidFill>
              <a:latin typeface="+mn-lt"/>
              <a:ea typeface="+mn-ea"/>
              <a:cs typeface="+mn-cs"/>
            </a:endParaRPr>
          </a:p>
          <a:p>
            <a:r>
              <a:rPr lang="es-CL" sz="1200" b="0" i="0" u="none" strike="noStrike" kern="1200" baseline="0" dirty="0">
                <a:solidFill>
                  <a:schemeClr val="tx1"/>
                </a:solidFill>
                <a:latin typeface="+mn-lt"/>
                <a:ea typeface="+mn-ea"/>
                <a:cs typeface="+mn-cs"/>
              </a:rPr>
              <a:t>Tanto </a:t>
            </a:r>
            <a:r>
              <a:rPr lang="es-MX" sz="1200" b="0" i="0" u="none" strike="noStrike" kern="1200" baseline="0" dirty="0" err="1">
                <a:solidFill>
                  <a:schemeClr val="tx1"/>
                </a:solidFill>
                <a:latin typeface="+mn-lt"/>
                <a:ea typeface="+mn-ea"/>
                <a:cs typeface="+mn-cs"/>
              </a:rPr>
              <a:t>Magmoredes</a:t>
            </a:r>
            <a:r>
              <a:rPr lang="es-MX" sz="1200" b="0" i="0" u="none" strike="noStrike" kern="1200" baseline="0" dirty="0">
                <a:solidFill>
                  <a:schemeClr val="tx1"/>
                </a:solidFill>
                <a:latin typeface="+mn-lt"/>
                <a:ea typeface="+mn-ea"/>
                <a:cs typeface="+mn-cs"/>
              </a:rPr>
              <a:t> como </a:t>
            </a:r>
            <a:r>
              <a:rPr lang="es-MX" sz="1200" b="0" i="0" u="none" strike="noStrike" kern="1200" baseline="0" dirty="0" err="1">
                <a:solidFill>
                  <a:schemeClr val="tx1"/>
                </a:solidFill>
                <a:latin typeface="+mn-lt"/>
                <a:ea typeface="+mn-ea"/>
                <a:cs typeface="+mn-cs"/>
              </a:rPr>
              <a:t>WaterGEMS</a:t>
            </a:r>
            <a:r>
              <a:rPr lang="es-MX" sz="1200" b="0" i="0" u="none" strike="noStrike" kern="1200" baseline="0" dirty="0">
                <a:solidFill>
                  <a:schemeClr val="tx1"/>
                </a:solidFill>
                <a:latin typeface="+mn-lt"/>
                <a:ea typeface="+mn-ea"/>
                <a:cs typeface="+mn-cs"/>
              </a:rPr>
              <a:t> buscan resolver temas concretos en los sistemas de</a:t>
            </a:r>
          </a:p>
          <a:p>
            <a:r>
              <a:rPr lang="es-MX" sz="1200" b="0" i="0" u="none" strike="noStrike" kern="1200" baseline="0" dirty="0">
                <a:solidFill>
                  <a:schemeClr val="tx1"/>
                </a:solidFill>
                <a:latin typeface="+mn-lt"/>
                <a:ea typeface="+mn-ea"/>
                <a:cs typeface="+mn-cs"/>
              </a:rPr>
              <a:t>distribución de agua potable y puesto que el código de estos programas no esta</a:t>
            </a:r>
          </a:p>
          <a:p>
            <a:r>
              <a:rPr lang="es-CL" sz="1200" b="0" i="0" u="none" strike="noStrike" kern="1200" baseline="0" dirty="0">
                <a:solidFill>
                  <a:schemeClr val="tx1"/>
                </a:solidFill>
                <a:latin typeface="+mn-lt"/>
                <a:ea typeface="+mn-ea"/>
                <a:cs typeface="+mn-cs"/>
              </a:rPr>
              <a:t>disponible públicamente o son un sistema que se comercializa.</a:t>
            </a:r>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7</a:t>
            </a:fld>
            <a:endParaRPr lang="es-CL"/>
          </a:p>
        </p:txBody>
      </p:sp>
    </p:spTree>
    <p:extLst>
      <p:ext uri="{BB962C8B-B14F-4D97-AF65-F5344CB8AC3E}">
        <p14:creationId xmlns:p14="http://schemas.microsoft.com/office/powerpoint/2010/main" val="3955350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N: numero de tuberías</a:t>
            </a:r>
          </a:p>
          <a:p>
            <a:r>
              <a:rPr lang="es-CL" dirty="0"/>
              <a:t>C: Costo de la tubería</a:t>
            </a:r>
          </a:p>
          <a:p>
            <a:r>
              <a:rPr lang="es-CL" dirty="0"/>
              <a:t>D: Diámetro de la tubería</a:t>
            </a:r>
          </a:p>
          <a:p>
            <a:r>
              <a:rPr lang="es-CL" dirty="0"/>
              <a:t>L: Largo de la tubería</a:t>
            </a:r>
          </a:p>
        </p:txBody>
      </p:sp>
      <p:sp>
        <p:nvSpPr>
          <p:cNvPr id="4" name="Marcador de número de diapositiva 3"/>
          <p:cNvSpPr>
            <a:spLocks noGrp="1"/>
          </p:cNvSpPr>
          <p:nvPr>
            <p:ph type="sldNum" sz="quarter" idx="5"/>
          </p:nvPr>
        </p:nvSpPr>
        <p:spPr/>
        <p:txBody>
          <a:bodyPr/>
          <a:lstStyle/>
          <a:p>
            <a:fld id="{517DFA15-27CC-42D0-B33E-95310A262A3B}" type="slidenum">
              <a:rPr lang="es-CL" smtClean="0"/>
              <a:t>9</a:t>
            </a:fld>
            <a:endParaRPr lang="es-CL"/>
          </a:p>
        </p:txBody>
      </p:sp>
    </p:spTree>
    <p:extLst>
      <p:ext uri="{BB962C8B-B14F-4D97-AF65-F5344CB8AC3E}">
        <p14:creationId xmlns:p14="http://schemas.microsoft.com/office/powerpoint/2010/main" val="433212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Pc: Tarifa energética</a:t>
            </a:r>
          </a:p>
          <a:p>
            <a:r>
              <a:rPr lang="es-CL" dirty="0" err="1"/>
              <a:t>Ec</a:t>
            </a:r>
            <a:r>
              <a:rPr lang="es-CL" dirty="0"/>
              <a:t>: Consumo energético</a:t>
            </a:r>
          </a:p>
          <a:p>
            <a:r>
              <a:rPr lang="es-CL" dirty="0"/>
              <a:t>S: Estado de la bomba</a:t>
            </a:r>
          </a:p>
          <a:p>
            <a:endParaRPr lang="es-CL" dirty="0"/>
          </a:p>
          <a:p>
            <a:r>
              <a:rPr lang="es-CL" dirty="0"/>
              <a:t>Y: peso del agua</a:t>
            </a:r>
          </a:p>
          <a:p>
            <a:r>
              <a:rPr lang="es-CL" dirty="0"/>
              <a:t>Q: Flujo a través de la bomba</a:t>
            </a:r>
          </a:p>
          <a:p>
            <a:r>
              <a:rPr lang="es-CL" dirty="0"/>
              <a:t>h:  Altura manométrica de la bomba</a:t>
            </a:r>
          </a:p>
          <a:p>
            <a:r>
              <a:rPr lang="es-CL" dirty="0"/>
              <a:t>e: eficiencia de la bomba</a:t>
            </a:r>
          </a:p>
          <a:p>
            <a:endParaRPr lang="es-CL" dirty="0"/>
          </a:p>
          <a:p>
            <a:r>
              <a:rPr lang="es-CL" dirty="0"/>
              <a:t>r: Valor de cambio de estado en la bomba en el tiempo t</a:t>
            </a:r>
          </a:p>
          <a:p>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10</a:t>
            </a:fld>
            <a:endParaRPr lang="es-CL"/>
          </a:p>
        </p:txBody>
      </p:sp>
    </p:spTree>
    <p:extLst>
      <p:ext uri="{BB962C8B-B14F-4D97-AF65-F5344CB8AC3E}">
        <p14:creationId xmlns:p14="http://schemas.microsoft.com/office/powerpoint/2010/main" val="549415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 foto</a:t>
            </a:r>
          </a:p>
          <a:p>
            <a:r>
              <a:rPr lang="es-MX" dirty="0"/>
              <a:t>Bonelli, Matías &amp; </a:t>
            </a:r>
            <a:r>
              <a:rPr lang="es-MX" dirty="0" err="1"/>
              <a:t>Begliardo</a:t>
            </a:r>
            <a:r>
              <a:rPr lang="es-MX" dirty="0"/>
              <a:t>, Hugo. (2016). OPTIMIZACIÓN DE ARMADURAS PLANAS MEDIANTE DISEÑO PARAMÉTRICO Y ALGORITMOS GENÉTICOS: EFECTOS DE LA NO CORRESPONDENCIA OBJETO REAL – MODELO IDEALIZADO. </a:t>
            </a:r>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11</a:t>
            </a:fld>
            <a:endParaRPr lang="es-CL"/>
          </a:p>
        </p:txBody>
      </p:sp>
    </p:spTree>
    <p:extLst>
      <p:ext uri="{BB962C8B-B14F-4D97-AF65-F5344CB8AC3E}">
        <p14:creationId xmlns:p14="http://schemas.microsoft.com/office/powerpoint/2010/main" val="3452093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12</a:t>
            </a:fld>
            <a:endParaRPr lang="es-CL"/>
          </a:p>
        </p:txBody>
      </p:sp>
    </p:spTree>
    <p:extLst>
      <p:ext uri="{BB962C8B-B14F-4D97-AF65-F5344CB8AC3E}">
        <p14:creationId xmlns:p14="http://schemas.microsoft.com/office/powerpoint/2010/main" val="86965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u="none" strike="noStrike" kern="1200" baseline="0" dirty="0">
                <a:solidFill>
                  <a:schemeClr val="tx1"/>
                </a:solidFill>
                <a:latin typeface="+mn-lt"/>
                <a:ea typeface="+mn-ea"/>
                <a:cs typeface="+mn-cs"/>
              </a:rPr>
              <a:t>Describir el contexto de aplicación del caso: Consiste en establecer sobre que</a:t>
            </a:r>
          </a:p>
          <a:p>
            <a:r>
              <a:rPr lang="es-MX" sz="1200" b="0" i="0" u="none" strike="noStrike" kern="1200" baseline="0" dirty="0">
                <a:solidFill>
                  <a:schemeClr val="tx1"/>
                </a:solidFill>
                <a:latin typeface="+mn-lt"/>
                <a:ea typeface="+mn-ea"/>
                <a:cs typeface="+mn-cs"/>
              </a:rPr>
              <a:t>elemento se aplicara el caso de estudio a desarrollar.</a:t>
            </a:r>
          </a:p>
          <a:p>
            <a:endParaRPr lang="es-MX" sz="1200" b="0" i="0" u="none" strike="noStrike" kern="1200" baseline="0" dirty="0">
              <a:solidFill>
                <a:schemeClr val="tx1"/>
              </a:solidFill>
              <a:latin typeface="+mn-lt"/>
              <a:ea typeface="+mn-ea"/>
              <a:cs typeface="+mn-cs"/>
            </a:endParaRPr>
          </a:p>
          <a:p>
            <a:r>
              <a:rPr lang="es-MX" sz="1200" b="0" i="0" u="none" strike="noStrike" kern="1200" baseline="0" dirty="0">
                <a:solidFill>
                  <a:schemeClr val="tx1"/>
                </a:solidFill>
                <a:latin typeface="+mn-lt"/>
                <a:ea typeface="+mn-ea"/>
                <a:cs typeface="+mn-cs"/>
              </a:rPr>
              <a:t>Definición de objetivos experimentales: Consiste en indicar cual es el objetivo</a:t>
            </a:r>
          </a:p>
          <a:p>
            <a:r>
              <a:rPr lang="es-MX" sz="1200" b="0" i="0" u="none" strike="noStrike" kern="1200" baseline="0" dirty="0">
                <a:solidFill>
                  <a:schemeClr val="tx1"/>
                </a:solidFill>
                <a:latin typeface="+mn-lt"/>
                <a:ea typeface="+mn-ea"/>
                <a:cs typeface="+mn-cs"/>
              </a:rPr>
              <a:t>de la investigación a realizar, si es describir, evaluar o explicar algún suceso.</a:t>
            </a:r>
          </a:p>
          <a:p>
            <a:endParaRPr lang="es-MX" sz="1200" b="0" i="0" u="none" strike="noStrike" kern="1200" baseline="0" dirty="0">
              <a:solidFill>
                <a:schemeClr val="tx1"/>
              </a:solidFill>
              <a:latin typeface="+mn-lt"/>
              <a:ea typeface="+mn-ea"/>
              <a:cs typeface="+mn-cs"/>
            </a:endParaRPr>
          </a:p>
          <a:p>
            <a:r>
              <a:rPr lang="es-MX" sz="1200" b="0" i="0" u="none" strike="noStrike" kern="1200" baseline="0" dirty="0">
                <a:solidFill>
                  <a:schemeClr val="tx1"/>
                </a:solidFill>
                <a:latin typeface="+mn-lt"/>
                <a:ea typeface="+mn-ea"/>
                <a:cs typeface="+mn-cs"/>
              </a:rPr>
              <a:t>Definición de un protocolo para conducir el caso de estudio: Consiste en escoger</a:t>
            </a:r>
          </a:p>
          <a:p>
            <a:r>
              <a:rPr lang="es-MX" sz="1200" b="0" i="0" u="none" strike="noStrike" kern="1200" baseline="0" dirty="0">
                <a:solidFill>
                  <a:schemeClr val="tx1"/>
                </a:solidFill>
                <a:latin typeface="+mn-lt"/>
                <a:ea typeface="+mn-ea"/>
                <a:cs typeface="+mn-cs"/>
              </a:rPr>
              <a:t>las pautas para llevar a cabo el caso de estudio, que instrumentos serán utilizados para recolectar datos y como se realizaran el análisis de estos.</a:t>
            </a:r>
          </a:p>
          <a:p>
            <a:endParaRPr lang="es-MX" sz="1200" b="0" i="0" u="none" strike="noStrike" kern="1200" baseline="0" dirty="0">
              <a:solidFill>
                <a:schemeClr val="tx1"/>
              </a:solidFill>
              <a:latin typeface="+mn-lt"/>
              <a:ea typeface="+mn-ea"/>
              <a:cs typeface="+mn-cs"/>
            </a:endParaRPr>
          </a:p>
          <a:p>
            <a:r>
              <a:rPr lang="es-MX" sz="1200" b="0" i="0" u="none" strike="noStrike" kern="1200" baseline="0" dirty="0">
                <a:solidFill>
                  <a:schemeClr val="tx1"/>
                </a:solidFill>
                <a:latin typeface="+mn-lt"/>
                <a:ea typeface="+mn-ea"/>
                <a:cs typeface="+mn-cs"/>
              </a:rPr>
              <a:t>Definición de características a evaluar: Consiste en establecer que es lo que</a:t>
            </a:r>
          </a:p>
          <a:p>
            <a:r>
              <a:rPr lang="es-MX" sz="1200" b="0" i="0" u="none" strike="noStrike" kern="1200" baseline="0" dirty="0">
                <a:solidFill>
                  <a:schemeClr val="tx1"/>
                </a:solidFill>
                <a:latin typeface="+mn-lt"/>
                <a:ea typeface="+mn-ea"/>
                <a:cs typeface="+mn-cs"/>
              </a:rPr>
              <a:t>estamos interesados en evaluar del elemento sobre el que se aplica el caso de</a:t>
            </a:r>
          </a:p>
          <a:p>
            <a:r>
              <a:rPr lang="es-CL" sz="1200" b="0" i="0" u="none" strike="noStrike" kern="1200" baseline="0" dirty="0">
                <a:solidFill>
                  <a:schemeClr val="tx1"/>
                </a:solidFill>
                <a:latin typeface="+mn-lt"/>
                <a:ea typeface="+mn-ea"/>
                <a:cs typeface="+mn-cs"/>
              </a:rPr>
              <a:t>estudio.</a:t>
            </a:r>
          </a:p>
          <a:p>
            <a:endParaRPr lang="es-CL" sz="1200" b="0" i="0" u="none" strike="noStrike" kern="1200" baseline="0" dirty="0">
              <a:solidFill>
                <a:schemeClr val="tx1"/>
              </a:solidFill>
              <a:latin typeface="+mn-lt"/>
              <a:ea typeface="+mn-ea"/>
              <a:cs typeface="+mn-cs"/>
            </a:endParaRPr>
          </a:p>
          <a:p>
            <a:r>
              <a:rPr lang="es-MX" sz="1200" b="0" i="0" u="none" strike="noStrike" kern="1200" baseline="0" dirty="0">
                <a:solidFill>
                  <a:schemeClr val="tx1"/>
                </a:solidFill>
                <a:latin typeface="+mn-lt"/>
                <a:ea typeface="+mn-ea"/>
                <a:cs typeface="+mn-cs"/>
              </a:rPr>
              <a:t>Definición de sujetos de prueba: Consiste en indicar cual será la fuente de</a:t>
            </a:r>
          </a:p>
          <a:p>
            <a:r>
              <a:rPr lang="es-MX" sz="1200" b="0" i="0" u="none" strike="noStrike" kern="1200" baseline="0" dirty="0">
                <a:solidFill>
                  <a:schemeClr val="tx1"/>
                </a:solidFill>
                <a:latin typeface="+mn-lt"/>
                <a:ea typeface="+mn-ea"/>
                <a:cs typeface="+mn-cs"/>
              </a:rPr>
              <a:t>datos a ser utilizada para el caso de estudio, estas pueden ser personas, datos</a:t>
            </a:r>
          </a:p>
          <a:p>
            <a:r>
              <a:rPr lang="es-CL" sz="1200" b="0" i="0" u="none" strike="noStrike" kern="1200" baseline="0" dirty="0">
                <a:solidFill>
                  <a:schemeClr val="tx1"/>
                </a:solidFill>
                <a:latin typeface="+mn-lt"/>
                <a:ea typeface="+mn-ea"/>
                <a:cs typeface="+mn-cs"/>
              </a:rPr>
              <a:t>ya recolectados, etc.</a:t>
            </a:r>
          </a:p>
          <a:p>
            <a:endParaRPr lang="es-CL" sz="1200" b="0" i="0" u="none" strike="noStrike" kern="1200" baseline="0" dirty="0">
              <a:solidFill>
                <a:schemeClr val="tx1"/>
              </a:solidFill>
              <a:latin typeface="+mn-lt"/>
              <a:ea typeface="+mn-ea"/>
              <a:cs typeface="+mn-cs"/>
            </a:endParaRPr>
          </a:p>
          <a:p>
            <a:r>
              <a:rPr lang="es-MX" sz="1200" b="0" i="0" u="none" strike="noStrike" kern="1200" baseline="0" dirty="0">
                <a:solidFill>
                  <a:schemeClr val="tx1"/>
                </a:solidFill>
                <a:latin typeface="+mn-lt"/>
                <a:ea typeface="+mn-ea"/>
                <a:cs typeface="+mn-cs"/>
              </a:rPr>
              <a:t>Aplicación de caso de estudio en un conjunto de sesiones no controladas: Consiste</a:t>
            </a:r>
          </a:p>
          <a:p>
            <a:r>
              <a:rPr lang="es-MX" sz="1200" b="0" i="0" u="none" strike="noStrike" kern="1200" baseline="0" dirty="0">
                <a:solidFill>
                  <a:schemeClr val="tx1"/>
                </a:solidFill>
                <a:latin typeface="+mn-lt"/>
                <a:ea typeface="+mn-ea"/>
                <a:cs typeface="+mn-cs"/>
              </a:rPr>
              <a:t>en llevar a cabo el caso de estudio sobre los sujeto de prueba definidos.</a:t>
            </a:r>
          </a:p>
          <a:p>
            <a:endParaRPr lang="es-MX" sz="1200" b="0" i="0" u="none" strike="noStrike" kern="1200" baseline="0" dirty="0">
              <a:solidFill>
                <a:schemeClr val="tx1"/>
              </a:solidFill>
              <a:latin typeface="+mn-lt"/>
              <a:ea typeface="+mn-ea"/>
              <a:cs typeface="+mn-cs"/>
            </a:endParaRPr>
          </a:p>
          <a:p>
            <a:r>
              <a:rPr lang="es-MX" sz="1200" b="0" i="0" u="none" strike="noStrike" kern="1200" baseline="0" dirty="0">
                <a:solidFill>
                  <a:schemeClr val="tx1"/>
                </a:solidFill>
                <a:latin typeface="+mn-lt"/>
                <a:ea typeface="+mn-ea"/>
                <a:cs typeface="+mn-cs"/>
              </a:rPr>
              <a:t>Aplicación de herramientas de obtención de evidencia empírica: Consiste en la</a:t>
            </a:r>
          </a:p>
          <a:p>
            <a:r>
              <a:rPr lang="es-CL" sz="1200" b="0" i="0" u="none" strike="noStrike" kern="1200" baseline="0" dirty="0">
                <a:solidFill>
                  <a:schemeClr val="tx1"/>
                </a:solidFill>
                <a:latin typeface="+mn-lt"/>
                <a:ea typeface="+mn-ea"/>
                <a:cs typeface="+mn-cs"/>
              </a:rPr>
              <a:t>utilización de métodos o técnicas con el n de obtener evidencia empírica a</a:t>
            </a:r>
          </a:p>
          <a:p>
            <a:r>
              <a:rPr lang="es-MX" sz="1200" b="0" i="0" u="none" strike="noStrike" kern="1200" baseline="0" dirty="0">
                <a:solidFill>
                  <a:schemeClr val="tx1"/>
                </a:solidFill>
                <a:latin typeface="+mn-lt"/>
                <a:ea typeface="+mn-ea"/>
                <a:cs typeface="+mn-cs"/>
              </a:rPr>
              <a:t>partir de los datos recolectados.</a:t>
            </a:r>
          </a:p>
          <a:p>
            <a:endParaRPr lang="es-MX" sz="1200" b="0" i="0" u="none" strike="noStrike" kern="1200" baseline="0" dirty="0">
              <a:solidFill>
                <a:schemeClr val="tx1"/>
              </a:solidFill>
              <a:latin typeface="+mn-lt"/>
              <a:ea typeface="+mn-ea"/>
              <a:cs typeface="+mn-cs"/>
            </a:endParaRPr>
          </a:p>
          <a:p>
            <a:r>
              <a:rPr lang="es-MX" sz="1200" b="0" i="0" u="none" strike="noStrike" kern="1200" baseline="0" dirty="0">
                <a:solidFill>
                  <a:schemeClr val="tx1"/>
                </a:solidFill>
                <a:latin typeface="+mn-lt"/>
                <a:ea typeface="+mn-ea"/>
                <a:cs typeface="+mn-cs"/>
              </a:rPr>
              <a:t>Análisis y evaluación de datos empíricos: Consiste en analizar la evidencia y</a:t>
            </a:r>
          </a:p>
          <a:p>
            <a:r>
              <a:rPr lang="es-MX" sz="1200" b="0" i="0" u="none" strike="noStrike" kern="1200" baseline="0" dirty="0">
                <a:solidFill>
                  <a:schemeClr val="tx1"/>
                </a:solidFill>
                <a:latin typeface="+mn-lt"/>
                <a:ea typeface="+mn-ea"/>
                <a:cs typeface="+mn-cs"/>
              </a:rPr>
              <a:t>evaluar la validez de los resultados obtenidos.</a:t>
            </a:r>
            <a:endParaRPr lang="es-CL" dirty="0"/>
          </a:p>
        </p:txBody>
      </p:sp>
      <p:sp>
        <p:nvSpPr>
          <p:cNvPr id="4" name="Marcador de número de diapositiva 3"/>
          <p:cNvSpPr>
            <a:spLocks noGrp="1"/>
          </p:cNvSpPr>
          <p:nvPr>
            <p:ph type="sldNum" sz="quarter" idx="5"/>
          </p:nvPr>
        </p:nvSpPr>
        <p:spPr/>
        <p:txBody>
          <a:bodyPr/>
          <a:lstStyle/>
          <a:p>
            <a:fld id="{517DFA15-27CC-42D0-B33E-95310A262A3B}" type="slidenum">
              <a:rPr lang="es-CL" smtClean="0"/>
              <a:t>15</a:t>
            </a:fld>
            <a:endParaRPr lang="es-CL"/>
          </a:p>
        </p:txBody>
      </p:sp>
    </p:spTree>
    <p:extLst>
      <p:ext uri="{BB962C8B-B14F-4D97-AF65-F5344CB8AC3E}">
        <p14:creationId xmlns:p14="http://schemas.microsoft.com/office/powerpoint/2010/main" val="3486662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752DBEE-260A-478E-92F4-EF64BB9B9D39}" type="datetime1">
              <a:rPr lang="es-CL" smtClean="0"/>
              <a:t>14-08-2020</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A9EE5FD8-32AF-4EA8-9289-91CC9F0E55FD}" type="slidenum">
              <a:rPr lang="es-CL" smtClean="0"/>
              <a:t>‹Nº›</a:t>
            </a:fld>
            <a:endParaRPr lang="es-CL"/>
          </a:p>
        </p:txBody>
      </p:sp>
    </p:spTree>
    <p:extLst>
      <p:ext uri="{BB962C8B-B14F-4D97-AF65-F5344CB8AC3E}">
        <p14:creationId xmlns:p14="http://schemas.microsoft.com/office/powerpoint/2010/main" val="263249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1A46254-B95A-4A7D-AD10-0D98967857D5}" type="datetime1">
              <a:rPr lang="es-CL" smtClean="0"/>
              <a:t>14-08-2020</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A9EE5FD8-32AF-4EA8-9289-91CC9F0E55FD}" type="slidenum">
              <a:rPr lang="es-CL" smtClean="0"/>
              <a:t>‹Nº›</a:t>
            </a:fld>
            <a:endParaRPr lang="es-CL"/>
          </a:p>
        </p:txBody>
      </p:sp>
    </p:spTree>
    <p:extLst>
      <p:ext uri="{BB962C8B-B14F-4D97-AF65-F5344CB8AC3E}">
        <p14:creationId xmlns:p14="http://schemas.microsoft.com/office/powerpoint/2010/main" val="1993623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2534160-BA00-4850-95D5-F6BE7F09A797}" type="datetime1">
              <a:rPr lang="es-CL" smtClean="0"/>
              <a:t>14-08-2020</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A9EE5FD8-32AF-4EA8-9289-91CC9F0E55FD}" type="slidenum">
              <a:rPr lang="es-CL" smtClean="0"/>
              <a:t>‹Nº›</a:t>
            </a:fld>
            <a:endParaRPr lang="es-CL"/>
          </a:p>
        </p:txBody>
      </p:sp>
    </p:spTree>
    <p:extLst>
      <p:ext uri="{BB962C8B-B14F-4D97-AF65-F5344CB8AC3E}">
        <p14:creationId xmlns:p14="http://schemas.microsoft.com/office/powerpoint/2010/main" val="517233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A26F31F-13E4-4776-9DBB-D65114C58BFC}" type="datetime1">
              <a:rPr lang="es-CL" smtClean="0"/>
              <a:t>14-08-2020</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A9EE5FD8-32AF-4EA8-9289-91CC9F0E55FD}" type="slidenum">
              <a:rPr lang="es-CL" smtClean="0"/>
              <a:t>‹Nº›</a:t>
            </a:fld>
            <a:endParaRPr lang="es-CL"/>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591719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704087C-C511-4CEE-B913-1AD153D0DC1C}" type="datetime1">
              <a:rPr lang="es-CL" smtClean="0"/>
              <a:t>14-08-2020</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A9EE5FD8-32AF-4EA8-9289-91CC9F0E55FD}" type="slidenum">
              <a:rPr lang="es-CL" smtClean="0"/>
              <a:t>‹Nº›</a:t>
            </a:fld>
            <a:endParaRPr lang="es-CL"/>
          </a:p>
        </p:txBody>
      </p:sp>
    </p:spTree>
    <p:extLst>
      <p:ext uri="{BB962C8B-B14F-4D97-AF65-F5344CB8AC3E}">
        <p14:creationId xmlns:p14="http://schemas.microsoft.com/office/powerpoint/2010/main" val="3034848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C2C3B6D-4F53-4067-BABE-900F875E0BC1}" type="datetime1">
              <a:rPr lang="es-CL" smtClean="0"/>
              <a:t>14-08-2020</a:t>
            </a:fld>
            <a:endParaRPr lang="es-CL"/>
          </a:p>
        </p:txBody>
      </p:sp>
      <p:sp>
        <p:nvSpPr>
          <p:cNvPr id="4"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A9EE5FD8-32AF-4EA8-9289-91CC9F0E55FD}" type="slidenum">
              <a:rPr lang="es-CL" smtClean="0"/>
              <a:t>‹Nº›</a:t>
            </a:fld>
            <a:endParaRPr lang="es-CL"/>
          </a:p>
        </p:txBody>
      </p:sp>
    </p:spTree>
    <p:extLst>
      <p:ext uri="{BB962C8B-B14F-4D97-AF65-F5344CB8AC3E}">
        <p14:creationId xmlns:p14="http://schemas.microsoft.com/office/powerpoint/2010/main" val="437529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CDE666C-46DA-4BD1-B140-E20AA865A05B}" type="datetime1">
              <a:rPr lang="es-CL" smtClean="0"/>
              <a:t>14-08-2020</a:t>
            </a:fld>
            <a:endParaRPr lang="es-CL"/>
          </a:p>
        </p:txBody>
      </p:sp>
      <p:sp>
        <p:nvSpPr>
          <p:cNvPr id="4"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A9EE5FD8-32AF-4EA8-9289-91CC9F0E55FD}" type="slidenum">
              <a:rPr lang="es-CL" smtClean="0"/>
              <a:t>‹Nº›</a:t>
            </a:fld>
            <a:endParaRPr lang="es-CL"/>
          </a:p>
        </p:txBody>
      </p:sp>
    </p:spTree>
    <p:extLst>
      <p:ext uri="{BB962C8B-B14F-4D97-AF65-F5344CB8AC3E}">
        <p14:creationId xmlns:p14="http://schemas.microsoft.com/office/powerpoint/2010/main" val="678726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08B18C7-4622-4524-AFF6-27EE824533D8}" type="datetime1">
              <a:rPr lang="es-CL" smtClean="0"/>
              <a:t>14-08-2020</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A9EE5FD8-32AF-4EA8-9289-91CC9F0E55FD}" type="slidenum">
              <a:rPr lang="es-CL" smtClean="0"/>
              <a:t>‹Nº›</a:t>
            </a:fld>
            <a:endParaRPr lang="es-CL"/>
          </a:p>
        </p:txBody>
      </p:sp>
    </p:spTree>
    <p:extLst>
      <p:ext uri="{BB962C8B-B14F-4D97-AF65-F5344CB8AC3E}">
        <p14:creationId xmlns:p14="http://schemas.microsoft.com/office/powerpoint/2010/main" val="2027350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BA9D370-136D-4626-BAFA-12B11986CD83}" type="datetime1">
              <a:rPr lang="es-CL" smtClean="0"/>
              <a:t>14-08-2020</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A9EE5FD8-32AF-4EA8-9289-91CC9F0E55FD}" type="slidenum">
              <a:rPr lang="es-CL" smtClean="0"/>
              <a:t>‹Nº›</a:t>
            </a:fld>
            <a:endParaRPr lang="es-CL"/>
          </a:p>
        </p:txBody>
      </p:sp>
    </p:spTree>
    <p:extLst>
      <p:ext uri="{BB962C8B-B14F-4D97-AF65-F5344CB8AC3E}">
        <p14:creationId xmlns:p14="http://schemas.microsoft.com/office/powerpoint/2010/main" val="25440547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9C05D-6E00-4EC8-B0D2-90E6BC27254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EB23C413-2D13-494B-B94D-5115DF88B3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414E40AC-656B-4A97-8F43-C23E7C265F34}"/>
              </a:ext>
            </a:extLst>
          </p:cNvPr>
          <p:cNvSpPr>
            <a:spLocks noGrp="1"/>
          </p:cNvSpPr>
          <p:nvPr>
            <p:ph type="dt" sz="half" idx="10"/>
          </p:nvPr>
        </p:nvSpPr>
        <p:spPr/>
        <p:txBody>
          <a:bodyPr/>
          <a:lstStyle/>
          <a:p>
            <a:fld id="{4606F570-A3FF-48C3-AE74-D3B25C8E0DBC}" type="datetime1">
              <a:rPr lang="es-CL" smtClean="0"/>
              <a:t>14-08-2020</a:t>
            </a:fld>
            <a:endParaRPr lang="es-CL"/>
          </a:p>
        </p:txBody>
      </p:sp>
      <p:sp>
        <p:nvSpPr>
          <p:cNvPr id="5" name="Marcador de pie de página 4">
            <a:extLst>
              <a:ext uri="{FF2B5EF4-FFF2-40B4-BE49-F238E27FC236}">
                <a16:creationId xmlns:a16="http://schemas.microsoft.com/office/drawing/2014/main" id="{FEF43ADB-8CA2-4969-AB83-79E5BE45059E}"/>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BD66DCDF-2B12-4F28-9B75-277D7FCC74CC}"/>
              </a:ext>
            </a:extLst>
          </p:cNvPr>
          <p:cNvSpPr>
            <a:spLocks noGrp="1"/>
          </p:cNvSpPr>
          <p:nvPr>
            <p:ph type="sldNum" sz="quarter" idx="12"/>
          </p:nvPr>
        </p:nvSpPr>
        <p:spPr/>
        <p:txBody>
          <a:bodyPr/>
          <a:lstStyle/>
          <a:p>
            <a:fld id="{1F9C10C3-942B-4082-9A6C-8B717D1D68E3}" type="slidenum">
              <a:rPr lang="es-CL" smtClean="0"/>
              <a:t>‹Nº›</a:t>
            </a:fld>
            <a:endParaRPr lang="es-CL"/>
          </a:p>
        </p:txBody>
      </p:sp>
    </p:spTree>
    <p:extLst>
      <p:ext uri="{BB962C8B-B14F-4D97-AF65-F5344CB8AC3E}">
        <p14:creationId xmlns:p14="http://schemas.microsoft.com/office/powerpoint/2010/main" val="4748112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343D08-954E-44A9-BDA8-53C5D991488C}"/>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C32C371B-7B97-4085-A1A5-73698BA94F8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98E1DDCC-9B64-4701-AEF0-3525BBCE3105}"/>
              </a:ext>
            </a:extLst>
          </p:cNvPr>
          <p:cNvSpPr>
            <a:spLocks noGrp="1"/>
          </p:cNvSpPr>
          <p:nvPr>
            <p:ph type="dt" sz="half" idx="10"/>
          </p:nvPr>
        </p:nvSpPr>
        <p:spPr/>
        <p:txBody>
          <a:bodyPr/>
          <a:lstStyle/>
          <a:p>
            <a:fld id="{3B61CBA7-31F8-4E31-9F2D-318109246AA9}" type="datetime1">
              <a:rPr lang="es-CL" smtClean="0"/>
              <a:t>14-08-2020</a:t>
            </a:fld>
            <a:endParaRPr lang="es-CL"/>
          </a:p>
        </p:txBody>
      </p:sp>
      <p:sp>
        <p:nvSpPr>
          <p:cNvPr id="5" name="Marcador de pie de página 4">
            <a:extLst>
              <a:ext uri="{FF2B5EF4-FFF2-40B4-BE49-F238E27FC236}">
                <a16:creationId xmlns:a16="http://schemas.microsoft.com/office/drawing/2014/main" id="{D1668A04-A0DB-4020-8C2A-AC61F9738C25}"/>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C3F21A7E-31D5-4672-9040-3CF9A527559A}"/>
              </a:ext>
            </a:extLst>
          </p:cNvPr>
          <p:cNvSpPr>
            <a:spLocks noGrp="1"/>
          </p:cNvSpPr>
          <p:nvPr>
            <p:ph type="sldNum" sz="quarter" idx="12"/>
          </p:nvPr>
        </p:nvSpPr>
        <p:spPr/>
        <p:txBody>
          <a:bodyPr/>
          <a:lstStyle/>
          <a:p>
            <a:fld id="{1F9C10C3-942B-4082-9A6C-8B717D1D68E3}" type="slidenum">
              <a:rPr lang="es-CL" smtClean="0"/>
              <a:t>‹Nº›</a:t>
            </a:fld>
            <a:endParaRPr lang="es-CL"/>
          </a:p>
        </p:txBody>
      </p:sp>
    </p:spTree>
    <p:extLst>
      <p:ext uri="{BB962C8B-B14F-4D97-AF65-F5344CB8AC3E}">
        <p14:creationId xmlns:p14="http://schemas.microsoft.com/office/powerpoint/2010/main" val="758980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D32891CD-2568-4DE0-91A0-2E8EF343AF55}" type="datetime1">
              <a:rPr lang="es-CL" smtClean="0"/>
              <a:t>14-08-2020</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A9EE5FD8-32AF-4EA8-9289-91CC9F0E55FD}" type="slidenum">
              <a:rPr lang="es-CL" smtClean="0"/>
              <a:t>‹Nº›</a:t>
            </a:fld>
            <a:endParaRPr lang="es-CL"/>
          </a:p>
        </p:txBody>
      </p:sp>
    </p:spTree>
    <p:extLst>
      <p:ext uri="{BB962C8B-B14F-4D97-AF65-F5344CB8AC3E}">
        <p14:creationId xmlns:p14="http://schemas.microsoft.com/office/powerpoint/2010/main" val="23000932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C9E32B-22FA-434A-A90B-4E292B0DB1D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A185F3D2-F75A-43E4-833C-BF952917B3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C95A30B-750A-4E89-833E-AC1958F38172}"/>
              </a:ext>
            </a:extLst>
          </p:cNvPr>
          <p:cNvSpPr>
            <a:spLocks noGrp="1"/>
          </p:cNvSpPr>
          <p:nvPr>
            <p:ph type="dt" sz="half" idx="10"/>
          </p:nvPr>
        </p:nvSpPr>
        <p:spPr/>
        <p:txBody>
          <a:bodyPr/>
          <a:lstStyle/>
          <a:p>
            <a:fld id="{BEABE1C8-F690-4D9E-A285-0F4190CB6722}" type="datetime1">
              <a:rPr lang="es-CL" smtClean="0"/>
              <a:t>14-08-2020</a:t>
            </a:fld>
            <a:endParaRPr lang="es-CL"/>
          </a:p>
        </p:txBody>
      </p:sp>
      <p:sp>
        <p:nvSpPr>
          <p:cNvPr id="5" name="Marcador de pie de página 4">
            <a:extLst>
              <a:ext uri="{FF2B5EF4-FFF2-40B4-BE49-F238E27FC236}">
                <a16:creationId xmlns:a16="http://schemas.microsoft.com/office/drawing/2014/main" id="{0B03CD53-9C6D-4E75-9AD3-05ABA887200D}"/>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60FCBAF1-831F-49C8-8B98-7AF0BE455990}"/>
              </a:ext>
            </a:extLst>
          </p:cNvPr>
          <p:cNvSpPr>
            <a:spLocks noGrp="1"/>
          </p:cNvSpPr>
          <p:nvPr>
            <p:ph type="sldNum" sz="quarter" idx="12"/>
          </p:nvPr>
        </p:nvSpPr>
        <p:spPr/>
        <p:txBody>
          <a:bodyPr/>
          <a:lstStyle/>
          <a:p>
            <a:fld id="{1F9C10C3-942B-4082-9A6C-8B717D1D68E3}" type="slidenum">
              <a:rPr lang="es-CL" smtClean="0"/>
              <a:t>‹Nº›</a:t>
            </a:fld>
            <a:endParaRPr lang="es-CL"/>
          </a:p>
        </p:txBody>
      </p:sp>
    </p:spTree>
    <p:extLst>
      <p:ext uri="{BB962C8B-B14F-4D97-AF65-F5344CB8AC3E}">
        <p14:creationId xmlns:p14="http://schemas.microsoft.com/office/powerpoint/2010/main" val="28658799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2B850E-7340-41B6-B06F-59BD12A2A19E}"/>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0C4A41A7-B0D6-4726-9116-F666CFA6F0A5}"/>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E9CBB869-6D7A-477F-BC1A-9E18C10620C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98EC4AE0-EA48-4E2F-AE9F-F79F1E3D5CB3}"/>
              </a:ext>
            </a:extLst>
          </p:cNvPr>
          <p:cNvSpPr>
            <a:spLocks noGrp="1"/>
          </p:cNvSpPr>
          <p:nvPr>
            <p:ph type="dt" sz="half" idx="10"/>
          </p:nvPr>
        </p:nvSpPr>
        <p:spPr/>
        <p:txBody>
          <a:bodyPr/>
          <a:lstStyle/>
          <a:p>
            <a:fld id="{D8E53781-3E2B-41B9-B2F7-3BFEF1E442BE}" type="datetime1">
              <a:rPr lang="es-CL" smtClean="0"/>
              <a:t>14-08-2020</a:t>
            </a:fld>
            <a:endParaRPr lang="es-CL"/>
          </a:p>
        </p:txBody>
      </p:sp>
      <p:sp>
        <p:nvSpPr>
          <p:cNvPr id="6" name="Marcador de pie de página 5">
            <a:extLst>
              <a:ext uri="{FF2B5EF4-FFF2-40B4-BE49-F238E27FC236}">
                <a16:creationId xmlns:a16="http://schemas.microsoft.com/office/drawing/2014/main" id="{5AD0680A-75BB-43F6-A696-5D3916C5916E}"/>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DFB9A8B0-6300-4D53-8ED1-610C3686ACA3}"/>
              </a:ext>
            </a:extLst>
          </p:cNvPr>
          <p:cNvSpPr>
            <a:spLocks noGrp="1"/>
          </p:cNvSpPr>
          <p:nvPr>
            <p:ph type="sldNum" sz="quarter" idx="12"/>
          </p:nvPr>
        </p:nvSpPr>
        <p:spPr/>
        <p:txBody>
          <a:bodyPr/>
          <a:lstStyle/>
          <a:p>
            <a:fld id="{1F9C10C3-942B-4082-9A6C-8B717D1D68E3}" type="slidenum">
              <a:rPr lang="es-CL" smtClean="0"/>
              <a:t>‹Nº›</a:t>
            </a:fld>
            <a:endParaRPr lang="es-CL"/>
          </a:p>
        </p:txBody>
      </p:sp>
    </p:spTree>
    <p:extLst>
      <p:ext uri="{BB962C8B-B14F-4D97-AF65-F5344CB8AC3E}">
        <p14:creationId xmlns:p14="http://schemas.microsoft.com/office/powerpoint/2010/main" val="20626856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E4A1AC-0584-469E-9962-99D2E82FF99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1A7D8A11-A1CE-4EDC-85E3-0745CBEA73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0F974B4-4C26-4290-AA41-21A2481F6BC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D8F665D2-E3D5-46D2-A32B-05AA707671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7DD131D-7EA4-4046-91A9-21B81CE2B23F}"/>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0FA826E9-1807-41EC-A544-63F77AC61F02}"/>
              </a:ext>
            </a:extLst>
          </p:cNvPr>
          <p:cNvSpPr>
            <a:spLocks noGrp="1"/>
          </p:cNvSpPr>
          <p:nvPr>
            <p:ph type="dt" sz="half" idx="10"/>
          </p:nvPr>
        </p:nvSpPr>
        <p:spPr/>
        <p:txBody>
          <a:bodyPr/>
          <a:lstStyle/>
          <a:p>
            <a:fld id="{70D50949-88F1-47F7-99AB-CBC2F1406F98}" type="datetime1">
              <a:rPr lang="es-CL" smtClean="0"/>
              <a:t>14-08-2020</a:t>
            </a:fld>
            <a:endParaRPr lang="es-CL"/>
          </a:p>
        </p:txBody>
      </p:sp>
      <p:sp>
        <p:nvSpPr>
          <p:cNvPr id="8" name="Marcador de pie de página 7">
            <a:extLst>
              <a:ext uri="{FF2B5EF4-FFF2-40B4-BE49-F238E27FC236}">
                <a16:creationId xmlns:a16="http://schemas.microsoft.com/office/drawing/2014/main" id="{CB636174-8A7A-4093-84FC-18028BDE8A11}"/>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B3CD1D51-D98E-4AD1-959B-7455E42C4E16}"/>
              </a:ext>
            </a:extLst>
          </p:cNvPr>
          <p:cNvSpPr>
            <a:spLocks noGrp="1"/>
          </p:cNvSpPr>
          <p:nvPr>
            <p:ph type="sldNum" sz="quarter" idx="12"/>
          </p:nvPr>
        </p:nvSpPr>
        <p:spPr/>
        <p:txBody>
          <a:bodyPr/>
          <a:lstStyle/>
          <a:p>
            <a:fld id="{1F9C10C3-942B-4082-9A6C-8B717D1D68E3}" type="slidenum">
              <a:rPr lang="es-CL" smtClean="0"/>
              <a:t>‹Nº›</a:t>
            </a:fld>
            <a:endParaRPr lang="es-CL"/>
          </a:p>
        </p:txBody>
      </p:sp>
    </p:spTree>
    <p:extLst>
      <p:ext uri="{BB962C8B-B14F-4D97-AF65-F5344CB8AC3E}">
        <p14:creationId xmlns:p14="http://schemas.microsoft.com/office/powerpoint/2010/main" val="33802648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15B55B-F0CC-4AAB-9050-0F6DB5901CA5}"/>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95EA9DE3-F7F8-499C-8A8F-F4038BE5ED6F}"/>
              </a:ext>
            </a:extLst>
          </p:cNvPr>
          <p:cNvSpPr>
            <a:spLocks noGrp="1"/>
          </p:cNvSpPr>
          <p:nvPr>
            <p:ph type="dt" sz="half" idx="10"/>
          </p:nvPr>
        </p:nvSpPr>
        <p:spPr/>
        <p:txBody>
          <a:bodyPr/>
          <a:lstStyle/>
          <a:p>
            <a:fld id="{5403002F-DAE9-4360-9181-318F7AA33B67}" type="datetime1">
              <a:rPr lang="es-CL" smtClean="0"/>
              <a:t>14-08-2020</a:t>
            </a:fld>
            <a:endParaRPr lang="es-CL"/>
          </a:p>
        </p:txBody>
      </p:sp>
      <p:sp>
        <p:nvSpPr>
          <p:cNvPr id="4" name="Marcador de pie de página 3">
            <a:extLst>
              <a:ext uri="{FF2B5EF4-FFF2-40B4-BE49-F238E27FC236}">
                <a16:creationId xmlns:a16="http://schemas.microsoft.com/office/drawing/2014/main" id="{0EB40D6E-844C-4A1D-A5E2-F5D6758EE0B9}"/>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C2005884-0BDB-494A-8F1F-2B4B8AB3D7D0}"/>
              </a:ext>
            </a:extLst>
          </p:cNvPr>
          <p:cNvSpPr>
            <a:spLocks noGrp="1"/>
          </p:cNvSpPr>
          <p:nvPr>
            <p:ph type="sldNum" sz="quarter" idx="12"/>
          </p:nvPr>
        </p:nvSpPr>
        <p:spPr/>
        <p:txBody>
          <a:bodyPr/>
          <a:lstStyle/>
          <a:p>
            <a:fld id="{1F9C10C3-942B-4082-9A6C-8B717D1D68E3}" type="slidenum">
              <a:rPr lang="es-CL" smtClean="0"/>
              <a:t>‹Nº›</a:t>
            </a:fld>
            <a:endParaRPr lang="es-CL"/>
          </a:p>
        </p:txBody>
      </p:sp>
    </p:spTree>
    <p:extLst>
      <p:ext uri="{BB962C8B-B14F-4D97-AF65-F5344CB8AC3E}">
        <p14:creationId xmlns:p14="http://schemas.microsoft.com/office/powerpoint/2010/main" val="1128709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FB1DA78-4EB6-43E5-AAB5-8317D2892E53}"/>
              </a:ext>
            </a:extLst>
          </p:cNvPr>
          <p:cNvSpPr>
            <a:spLocks noGrp="1"/>
          </p:cNvSpPr>
          <p:nvPr>
            <p:ph type="dt" sz="half" idx="10"/>
          </p:nvPr>
        </p:nvSpPr>
        <p:spPr/>
        <p:txBody>
          <a:bodyPr/>
          <a:lstStyle/>
          <a:p>
            <a:fld id="{ED7A8801-F0FA-42EC-BB9A-AED3EB0083BF}" type="datetime1">
              <a:rPr lang="es-CL" smtClean="0"/>
              <a:t>14-08-2020</a:t>
            </a:fld>
            <a:endParaRPr lang="es-CL"/>
          </a:p>
        </p:txBody>
      </p:sp>
      <p:sp>
        <p:nvSpPr>
          <p:cNvPr id="3" name="Marcador de pie de página 2">
            <a:extLst>
              <a:ext uri="{FF2B5EF4-FFF2-40B4-BE49-F238E27FC236}">
                <a16:creationId xmlns:a16="http://schemas.microsoft.com/office/drawing/2014/main" id="{2FF246AD-BF4A-4027-9B41-1F00BD67A717}"/>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C39540B4-FBA8-4F91-B08B-19C421005A09}"/>
              </a:ext>
            </a:extLst>
          </p:cNvPr>
          <p:cNvSpPr>
            <a:spLocks noGrp="1"/>
          </p:cNvSpPr>
          <p:nvPr>
            <p:ph type="sldNum" sz="quarter" idx="12"/>
          </p:nvPr>
        </p:nvSpPr>
        <p:spPr/>
        <p:txBody>
          <a:bodyPr/>
          <a:lstStyle/>
          <a:p>
            <a:fld id="{1F9C10C3-942B-4082-9A6C-8B717D1D68E3}" type="slidenum">
              <a:rPr lang="es-CL" smtClean="0"/>
              <a:t>‹Nº›</a:t>
            </a:fld>
            <a:endParaRPr lang="es-CL"/>
          </a:p>
        </p:txBody>
      </p:sp>
    </p:spTree>
    <p:extLst>
      <p:ext uri="{BB962C8B-B14F-4D97-AF65-F5344CB8AC3E}">
        <p14:creationId xmlns:p14="http://schemas.microsoft.com/office/powerpoint/2010/main" val="31138098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8BFF38-37C4-452D-A96E-1DED58EBC06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A8611A62-5724-42E3-AA83-CC3242F469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F0E371A4-B6C9-487E-8717-BB72D370EA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5C44BCE-4FB1-40AE-8487-6BC7079E758F}"/>
              </a:ext>
            </a:extLst>
          </p:cNvPr>
          <p:cNvSpPr>
            <a:spLocks noGrp="1"/>
          </p:cNvSpPr>
          <p:nvPr>
            <p:ph type="dt" sz="half" idx="10"/>
          </p:nvPr>
        </p:nvSpPr>
        <p:spPr/>
        <p:txBody>
          <a:bodyPr/>
          <a:lstStyle/>
          <a:p>
            <a:fld id="{F9ECE88C-544C-4EE8-BCA4-129D8950BEC8}" type="datetime1">
              <a:rPr lang="es-CL" smtClean="0"/>
              <a:t>14-08-2020</a:t>
            </a:fld>
            <a:endParaRPr lang="es-CL"/>
          </a:p>
        </p:txBody>
      </p:sp>
      <p:sp>
        <p:nvSpPr>
          <p:cNvPr id="6" name="Marcador de pie de página 5">
            <a:extLst>
              <a:ext uri="{FF2B5EF4-FFF2-40B4-BE49-F238E27FC236}">
                <a16:creationId xmlns:a16="http://schemas.microsoft.com/office/drawing/2014/main" id="{951304F5-D180-4F91-9F7B-837D25EB278E}"/>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35EFB14B-1586-4534-A1CF-ABF32B2A6567}"/>
              </a:ext>
            </a:extLst>
          </p:cNvPr>
          <p:cNvSpPr>
            <a:spLocks noGrp="1"/>
          </p:cNvSpPr>
          <p:nvPr>
            <p:ph type="sldNum" sz="quarter" idx="12"/>
          </p:nvPr>
        </p:nvSpPr>
        <p:spPr/>
        <p:txBody>
          <a:bodyPr/>
          <a:lstStyle/>
          <a:p>
            <a:fld id="{1F9C10C3-942B-4082-9A6C-8B717D1D68E3}" type="slidenum">
              <a:rPr lang="es-CL" smtClean="0"/>
              <a:t>‹Nº›</a:t>
            </a:fld>
            <a:endParaRPr lang="es-CL"/>
          </a:p>
        </p:txBody>
      </p:sp>
    </p:spTree>
    <p:extLst>
      <p:ext uri="{BB962C8B-B14F-4D97-AF65-F5344CB8AC3E}">
        <p14:creationId xmlns:p14="http://schemas.microsoft.com/office/powerpoint/2010/main" val="28137234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9D01D-67DD-4355-BB74-665799EAB0A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9D5A9973-7855-4B09-A4E7-CE8246FE53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F0C6161D-F880-4793-8949-BF76F83E95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88BF184-F1C1-4AB7-BF4A-ABCA3548A59A}"/>
              </a:ext>
            </a:extLst>
          </p:cNvPr>
          <p:cNvSpPr>
            <a:spLocks noGrp="1"/>
          </p:cNvSpPr>
          <p:nvPr>
            <p:ph type="dt" sz="half" idx="10"/>
          </p:nvPr>
        </p:nvSpPr>
        <p:spPr/>
        <p:txBody>
          <a:bodyPr/>
          <a:lstStyle/>
          <a:p>
            <a:fld id="{F01A7031-4913-4E68-88A7-E3AF522AF502}" type="datetime1">
              <a:rPr lang="es-CL" smtClean="0"/>
              <a:t>14-08-2020</a:t>
            </a:fld>
            <a:endParaRPr lang="es-CL"/>
          </a:p>
        </p:txBody>
      </p:sp>
      <p:sp>
        <p:nvSpPr>
          <p:cNvPr id="6" name="Marcador de pie de página 5">
            <a:extLst>
              <a:ext uri="{FF2B5EF4-FFF2-40B4-BE49-F238E27FC236}">
                <a16:creationId xmlns:a16="http://schemas.microsoft.com/office/drawing/2014/main" id="{DB91BDA2-5077-4BAA-9418-7638069EB421}"/>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8737E0D3-F7B3-4E6A-A184-61440AF6B6BC}"/>
              </a:ext>
            </a:extLst>
          </p:cNvPr>
          <p:cNvSpPr>
            <a:spLocks noGrp="1"/>
          </p:cNvSpPr>
          <p:nvPr>
            <p:ph type="sldNum" sz="quarter" idx="12"/>
          </p:nvPr>
        </p:nvSpPr>
        <p:spPr/>
        <p:txBody>
          <a:bodyPr/>
          <a:lstStyle/>
          <a:p>
            <a:fld id="{1F9C10C3-942B-4082-9A6C-8B717D1D68E3}" type="slidenum">
              <a:rPr lang="es-CL" smtClean="0"/>
              <a:t>‹Nº›</a:t>
            </a:fld>
            <a:endParaRPr lang="es-CL"/>
          </a:p>
        </p:txBody>
      </p:sp>
    </p:spTree>
    <p:extLst>
      <p:ext uri="{BB962C8B-B14F-4D97-AF65-F5344CB8AC3E}">
        <p14:creationId xmlns:p14="http://schemas.microsoft.com/office/powerpoint/2010/main" val="13499341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ADAB96-50D7-44CB-AEBC-AA94D33E53C7}"/>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EA7D368D-B861-4734-8FD2-547A8BD804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9FFEB514-05B9-4DF6-B64F-B906C7B502A5}"/>
              </a:ext>
            </a:extLst>
          </p:cNvPr>
          <p:cNvSpPr>
            <a:spLocks noGrp="1"/>
          </p:cNvSpPr>
          <p:nvPr>
            <p:ph type="dt" sz="half" idx="10"/>
          </p:nvPr>
        </p:nvSpPr>
        <p:spPr/>
        <p:txBody>
          <a:bodyPr/>
          <a:lstStyle/>
          <a:p>
            <a:fld id="{E8F4A1EF-0414-41E5-A97E-8E8297C8BE81}" type="datetime1">
              <a:rPr lang="es-CL" smtClean="0"/>
              <a:t>14-08-2020</a:t>
            </a:fld>
            <a:endParaRPr lang="es-CL"/>
          </a:p>
        </p:txBody>
      </p:sp>
      <p:sp>
        <p:nvSpPr>
          <p:cNvPr id="5" name="Marcador de pie de página 4">
            <a:extLst>
              <a:ext uri="{FF2B5EF4-FFF2-40B4-BE49-F238E27FC236}">
                <a16:creationId xmlns:a16="http://schemas.microsoft.com/office/drawing/2014/main" id="{FB9EA28C-8C91-486C-856D-E3A49D768110}"/>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C99867D9-50E6-4C77-92B6-D506A4874CC7}"/>
              </a:ext>
            </a:extLst>
          </p:cNvPr>
          <p:cNvSpPr>
            <a:spLocks noGrp="1"/>
          </p:cNvSpPr>
          <p:nvPr>
            <p:ph type="sldNum" sz="quarter" idx="12"/>
          </p:nvPr>
        </p:nvSpPr>
        <p:spPr/>
        <p:txBody>
          <a:bodyPr/>
          <a:lstStyle/>
          <a:p>
            <a:fld id="{1F9C10C3-942B-4082-9A6C-8B717D1D68E3}" type="slidenum">
              <a:rPr lang="es-CL" smtClean="0"/>
              <a:t>‹Nº›</a:t>
            </a:fld>
            <a:endParaRPr lang="es-CL"/>
          </a:p>
        </p:txBody>
      </p:sp>
    </p:spTree>
    <p:extLst>
      <p:ext uri="{BB962C8B-B14F-4D97-AF65-F5344CB8AC3E}">
        <p14:creationId xmlns:p14="http://schemas.microsoft.com/office/powerpoint/2010/main" val="16494542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3F0B0EF-541D-4D83-A59A-3C5C39D0581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7987E552-5D0C-4587-A183-3BD8FBCCB45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D18953D9-C720-4B66-8195-935AE55987A7}"/>
              </a:ext>
            </a:extLst>
          </p:cNvPr>
          <p:cNvSpPr>
            <a:spLocks noGrp="1"/>
          </p:cNvSpPr>
          <p:nvPr>
            <p:ph type="dt" sz="half" idx="10"/>
          </p:nvPr>
        </p:nvSpPr>
        <p:spPr/>
        <p:txBody>
          <a:bodyPr/>
          <a:lstStyle/>
          <a:p>
            <a:fld id="{C48C2FCD-27F9-40C7-91F0-A8AE133A563B}" type="datetime1">
              <a:rPr lang="es-CL" smtClean="0"/>
              <a:t>14-08-2020</a:t>
            </a:fld>
            <a:endParaRPr lang="es-CL"/>
          </a:p>
        </p:txBody>
      </p:sp>
      <p:sp>
        <p:nvSpPr>
          <p:cNvPr id="5" name="Marcador de pie de página 4">
            <a:extLst>
              <a:ext uri="{FF2B5EF4-FFF2-40B4-BE49-F238E27FC236}">
                <a16:creationId xmlns:a16="http://schemas.microsoft.com/office/drawing/2014/main" id="{7DC7D169-BA62-42FD-AE58-62A64508752C}"/>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C5726757-1271-46FC-BACF-683538453B13}"/>
              </a:ext>
            </a:extLst>
          </p:cNvPr>
          <p:cNvSpPr>
            <a:spLocks noGrp="1"/>
          </p:cNvSpPr>
          <p:nvPr>
            <p:ph type="sldNum" sz="quarter" idx="12"/>
          </p:nvPr>
        </p:nvSpPr>
        <p:spPr/>
        <p:txBody>
          <a:bodyPr/>
          <a:lstStyle/>
          <a:p>
            <a:fld id="{1F9C10C3-942B-4082-9A6C-8B717D1D68E3}" type="slidenum">
              <a:rPr lang="es-CL" smtClean="0"/>
              <a:t>‹Nº›</a:t>
            </a:fld>
            <a:endParaRPr lang="es-CL"/>
          </a:p>
        </p:txBody>
      </p:sp>
    </p:spTree>
    <p:extLst>
      <p:ext uri="{BB962C8B-B14F-4D97-AF65-F5344CB8AC3E}">
        <p14:creationId xmlns:p14="http://schemas.microsoft.com/office/powerpoint/2010/main" val="390518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A06FD90-BA20-43D5-947D-95F6D826F6EE}" type="datetime1">
              <a:rPr lang="es-CL" smtClean="0"/>
              <a:t>14-08-2020</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A9EE5FD8-32AF-4EA8-9289-91CC9F0E55FD}" type="slidenum">
              <a:rPr lang="es-CL" smtClean="0"/>
              <a:t>‹Nº›</a:t>
            </a:fld>
            <a:endParaRPr lang="es-CL"/>
          </a:p>
        </p:txBody>
      </p:sp>
    </p:spTree>
    <p:extLst>
      <p:ext uri="{BB962C8B-B14F-4D97-AF65-F5344CB8AC3E}">
        <p14:creationId xmlns:p14="http://schemas.microsoft.com/office/powerpoint/2010/main" val="1840383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06FD623-E84D-4943-BEE1-8E6458FC3EDE}" type="datetime1">
              <a:rPr lang="es-CL" smtClean="0"/>
              <a:t>14-08-2020</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A9EE5FD8-32AF-4EA8-9289-91CC9F0E55FD}" type="slidenum">
              <a:rPr lang="es-CL" smtClean="0"/>
              <a:t>‹Nº›</a:t>
            </a:fld>
            <a:endParaRPr lang="es-CL"/>
          </a:p>
        </p:txBody>
      </p:sp>
    </p:spTree>
    <p:extLst>
      <p:ext uri="{BB962C8B-B14F-4D97-AF65-F5344CB8AC3E}">
        <p14:creationId xmlns:p14="http://schemas.microsoft.com/office/powerpoint/2010/main" val="904821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A26381CC-A74D-4721-A66F-868199B3A317}" type="datetime1">
              <a:rPr lang="es-CL" smtClean="0"/>
              <a:t>14-08-2020</a:t>
            </a:fld>
            <a:endParaRPr lang="es-CL"/>
          </a:p>
        </p:txBody>
      </p:sp>
      <p:sp>
        <p:nvSpPr>
          <p:cNvPr id="8" name="Footer Placeholder 7"/>
          <p:cNvSpPr>
            <a:spLocks noGrp="1"/>
          </p:cNvSpPr>
          <p:nvPr>
            <p:ph type="ftr" sz="quarter" idx="11"/>
          </p:nvPr>
        </p:nvSpPr>
        <p:spPr/>
        <p:txBody>
          <a:bodyPr/>
          <a:lstStyle/>
          <a:p>
            <a:endParaRPr lang="es-CL"/>
          </a:p>
        </p:txBody>
      </p:sp>
      <p:sp>
        <p:nvSpPr>
          <p:cNvPr id="9" name="Slide Number Placeholder 8"/>
          <p:cNvSpPr>
            <a:spLocks noGrp="1"/>
          </p:cNvSpPr>
          <p:nvPr>
            <p:ph type="sldNum" sz="quarter" idx="12"/>
          </p:nvPr>
        </p:nvSpPr>
        <p:spPr/>
        <p:txBody>
          <a:bodyPr/>
          <a:lstStyle/>
          <a:p>
            <a:fld id="{A9EE5FD8-32AF-4EA8-9289-91CC9F0E55FD}" type="slidenum">
              <a:rPr lang="es-CL" smtClean="0"/>
              <a:t>‹Nº›</a:t>
            </a:fld>
            <a:endParaRPr lang="es-CL"/>
          </a:p>
        </p:txBody>
      </p:sp>
    </p:spTree>
    <p:extLst>
      <p:ext uri="{BB962C8B-B14F-4D97-AF65-F5344CB8AC3E}">
        <p14:creationId xmlns:p14="http://schemas.microsoft.com/office/powerpoint/2010/main" val="278660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CB76B0C8-A85A-48A3-8087-529DAE4B819D}" type="datetime1">
              <a:rPr lang="es-CL" smtClean="0"/>
              <a:t>14-08-2020</a:t>
            </a:fld>
            <a:endParaRPr lang="es-CL"/>
          </a:p>
        </p:txBody>
      </p:sp>
      <p:sp>
        <p:nvSpPr>
          <p:cNvPr id="5" name="Footer Placeholder 3"/>
          <p:cNvSpPr>
            <a:spLocks noGrp="1"/>
          </p:cNvSpPr>
          <p:nvPr>
            <p:ph type="ftr" sz="quarter" idx="11"/>
          </p:nvPr>
        </p:nvSpPr>
        <p:spPr/>
        <p:txBody>
          <a:bodyPr/>
          <a:lstStyle/>
          <a:p>
            <a:endParaRPr lang="es-CL"/>
          </a:p>
        </p:txBody>
      </p:sp>
      <p:sp>
        <p:nvSpPr>
          <p:cNvPr id="6" name="Slide Number Placeholder 4"/>
          <p:cNvSpPr>
            <a:spLocks noGrp="1"/>
          </p:cNvSpPr>
          <p:nvPr>
            <p:ph type="sldNum" sz="quarter" idx="12"/>
          </p:nvPr>
        </p:nvSpPr>
        <p:spPr/>
        <p:txBody>
          <a:bodyPr/>
          <a:lstStyle/>
          <a:p>
            <a:fld id="{A9EE5FD8-32AF-4EA8-9289-91CC9F0E55FD}" type="slidenum">
              <a:rPr lang="es-CL" smtClean="0"/>
              <a:t>‹Nº›</a:t>
            </a:fld>
            <a:endParaRPr lang="es-CL"/>
          </a:p>
        </p:txBody>
      </p:sp>
    </p:spTree>
    <p:extLst>
      <p:ext uri="{BB962C8B-B14F-4D97-AF65-F5344CB8AC3E}">
        <p14:creationId xmlns:p14="http://schemas.microsoft.com/office/powerpoint/2010/main" val="224215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86FD9D3-BD83-41EB-A8FE-537B11F81519}" type="datetime1">
              <a:rPr lang="es-CL" smtClean="0"/>
              <a:t>14-08-2020</a:t>
            </a:fld>
            <a:endParaRPr lang="es-CL"/>
          </a:p>
        </p:txBody>
      </p:sp>
      <p:sp>
        <p:nvSpPr>
          <p:cNvPr id="5" name="Footer Placeholder 2"/>
          <p:cNvSpPr>
            <a:spLocks noGrp="1"/>
          </p:cNvSpPr>
          <p:nvPr>
            <p:ph type="ftr" sz="quarter" idx="11"/>
          </p:nvPr>
        </p:nvSpPr>
        <p:spPr/>
        <p:txBody>
          <a:bodyPr/>
          <a:lstStyle/>
          <a:p>
            <a:endParaRPr lang="es-CL"/>
          </a:p>
        </p:txBody>
      </p:sp>
      <p:sp>
        <p:nvSpPr>
          <p:cNvPr id="6" name="Slide Number Placeholder 3"/>
          <p:cNvSpPr>
            <a:spLocks noGrp="1"/>
          </p:cNvSpPr>
          <p:nvPr>
            <p:ph type="sldNum" sz="quarter" idx="12"/>
          </p:nvPr>
        </p:nvSpPr>
        <p:spPr/>
        <p:txBody>
          <a:bodyPr/>
          <a:lstStyle/>
          <a:p>
            <a:fld id="{A9EE5FD8-32AF-4EA8-9289-91CC9F0E55FD}" type="slidenum">
              <a:rPr lang="es-CL" smtClean="0"/>
              <a:t>‹Nº›</a:t>
            </a:fld>
            <a:endParaRPr lang="es-CL"/>
          </a:p>
        </p:txBody>
      </p:sp>
    </p:spTree>
    <p:extLst>
      <p:ext uri="{BB962C8B-B14F-4D97-AF65-F5344CB8AC3E}">
        <p14:creationId xmlns:p14="http://schemas.microsoft.com/office/powerpoint/2010/main" val="408113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DC9CD8BC-FF7B-4349-8816-F18FCC461807}" type="datetime1">
              <a:rPr lang="es-CL" smtClean="0"/>
              <a:t>14-08-2020</a:t>
            </a:fld>
            <a:endParaRPr lang="es-CL"/>
          </a:p>
        </p:txBody>
      </p:sp>
      <p:sp>
        <p:nvSpPr>
          <p:cNvPr id="5" name="Footer Placeholder 5"/>
          <p:cNvSpPr>
            <a:spLocks noGrp="1"/>
          </p:cNvSpPr>
          <p:nvPr>
            <p:ph type="ftr" sz="quarter" idx="11"/>
          </p:nvPr>
        </p:nvSpPr>
        <p:spPr/>
        <p:txBody>
          <a:bodyPr/>
          <a:lstStyle/>
          <a:p>
            <a:endParaRPr lang="es-CL"/>
          </a:p>
        </p:txBody>
      </p:sp>
      <p:sp>
        <p:nvSpPr>
          <p:cNvPr id="6" name="Slide Number Placeholder 6"/>
          <p:cNvSpPr>
            <a:spLocks noGrp="1"/>
          </p:cNvSpPr>
          <p:nvPr>
            <p:ph type="sldNum" sz="quarter" idx="12"/>
          </p:nvPr>
        </p:nvSpPr>
        <p:spPr/>
        <p:txBody>
          <a:bodyPr/>
          <a:lstStyle/>
          <a:p>
            <a:fld id="{A9EE5FD8-32AF-4EA8-9289-91CC9F0E55FD}" type="slidenum">
              <a:rPr lang="es-CL" smtClean="0"/>
              <a:t>‹Nº›</a:t>
            </a:fld>
            <a:endParaRPr lang="es-CL"/>
          </a:p>
        </p:txBody>
      </p:sp>
    </p:spTree>
    <p:extLst>
      <p:ext uri="{BB962C8B-B14F-4D97-AF65-F5344CB8AC3E}">
        <p14:creationId xmlns:p14="http://schemas.microsoft.com/office/powerpoint/2010/main" val="3723370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93B580-C3B0-4E62-A542-71199DAFC0FD}" type="datetime1">
              <a:rPr lang="es-CL" smtClean="0"/>
              <a:t>14-08-2020</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A9EE5FD8-32AF-4EA8-9289-91CC9F0E55FD}" type="slidenum">
              <a:rPr lang="es-CL" smtClean="0"/>
              <a:t>‹Nº›</a:t>
            </a:fld>
            <a:endParaRPr lang="es-CL"/>
          </a:p>
        </p:txBody>
      </p:sp>
    </p:spTree>
    <p:extLst>
      <p:ext uri="{BB962C8B-B14F-4D97-AF65-F5344CB8AC3E}">
        <p14:creationId xmlns:p14="http://schemas.microsoft.com/office/powerpoint/2010/main" val="4037982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DC33137-BB4C-4514-8EA3-1749AE2B7069}" type="datetime1">
              <a:rPr lang="es-CL" smtClean="0"/>
              <a:t>14-08-2020</a:t>
            </a:fld>
            <a:endParaRPr lang="es-CL"/>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s-CL"/>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9EE5FD8-32AF-4EA8-9289-91CC9F0E55FD}" type="slidenum">
              <a:rPr lang="es-CL" smtClean="0"/>
              <a:t>‹Nº›</a:t>
            </a:fld>
            <a:endParaRPr lang="es-CL"/>
          </a:p>
        </p:txBody>
      </p:sp>
    </p:spTree>
    <p:extLst>
      <p:ext uri="{BB962C8B-B14F-4D97-AF65-F5344CB8AC3E}">
        <p14:creationId xmlns:p14="http://schemas.microsoft.com/office/powerpoint/2010/main" val="3763582768"/>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7D1C9D2-5C17-42F6-B9BC-56EB0A6AF8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FF1FDB14-6F49-489A-BF63-1F5B491FF9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D13DBB83-B2AC-4086-9BAE-077864D1FB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432230-5DA7-4083-8F5F-DF3E8C36E9A0}" type="datetime1">
              <a:rPr lang="es-CL" smtClean="0"/>
              <a:t>14-08-2020</a:t>
            </a:fld>
            <a:endParaRPr lang="es-CL"/>
          </a:p>
        </p:txBody>
      </p:sp>
      <p:sp>
        <p:nvSpPr>
          <p:cNvPr id="5" name="Marcador de pie de página 4">
            <a:extLst>
              <a:ext uri="{FF2B5EF4-FFF2-40B4-BE49-F238E27FC236}">
                <a16:creationId xmlns:a16="http://schemas.microsoft.com/office/drawing/2014/main" id="{1AD6EE91-B56C-46E3-B988-13B05FF279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018C3ED9-9B30-4A8C-87FA-894BD3BFF6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9C10C3-942B-4082-9A6C-8B717D1D68E3}" type="slidenum">
              <a:rPr lang="es-CL" smtClean="0"/>
              <a:t>‹Nº›</a:t>
            </a:fld>
            <a:endParaRPr lang="es-CL"/>
          </a:p>
        </p:txBody>
      </p:sp>
    </p:spTree>
    <p:extLst>
      <p:ext uri="{BB962C8B-B14F-4D97-AF65-F5344CB8AC3E}">
        <p14:creationId xmlns:p14="http://schemas.microsoft.com/office/powerpoint/2010/main" val="621193628"/>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9.wmf"/><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3.wmf"/></Relationships>
</file>

<file path=ppt/slides/_rels/slide3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5.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46.w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0.svg"/></Relationships>
</file>

<file path=ppt/slides/_rels/slide53.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svg"/><Relationship Id="rId18" Type="http://schemas.openxmlformats.org/officeDocument/2006/relationships/image" Target="../media/image6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17" Type="http://schemas.openxmlformats.org/officeDocument/2006/relationships/image" Target="../media/image85.svg"/><Relationship Id="rId2" Type="http://schemas.openxmlformats.org/officeDocument/2006/relationships/notesSlide" Target="../notesSlides/notesSlide36.xml"/><Relationship Id="rId16"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svg"/><Relationship Id="rId10" Type="http://schemas.openxmlformats.org/officeDocument/2006/relationships/image" Target="../media/image78.svg"/><Relationship Id="rId19" Type="http://schemas.openxmlformats.org/officeDocument/2006/relationships/image" Target="../media/image62.svg"/><Relationship Id="rId4" Type="http://schemas.openxmlformats.org/officeDocument/2006/relationships/image" Target="../media/image72.svg"/><Relationship Id="rId9" Type="http://schemas.openxmlformats.org/officeDocument/2006/relationships/image" Target="../media/image77.png"/><Relationship Id="rId14" Type="http://schemas.openxmlformats.org/officeDocument/2006/relationships/image" Target="../media/image82.png"/></Relationships>
</file>

<file path=ppt/slides/_rels/slide54.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8BB675-2446-4E12-AD17-181C9A87395B}"/>
              </a:ext>
            </a:extLst>
          </p:cNvPr>
          <p:cNvSpPr>
            <a:spLocks noGrp="1"/>
          </p:cNvSpPr>
          <p:nvPr>
            <p:ph type="ctrTitle"/>
          </p:nvPr>
        </p:nvSpPr>
        <p:spPr>
          <a:xfrm>
            <a:off x="1962597" y="723530"/>
            <a:ext cx="8270464" cy="3632713"/>
          </a:xfrm>
        </p:spPr>
        <p:txBody>
          <a:bodyPr>
            <a:noAutofit/>
          </a:bodyPr>
          <a:lstStyle/>
          <a:p>
            <a:r>
              <a:rPr lang="es-MX" sz="4400" b="1" dirty="0">
                <a:latin typeface="Times New Roman" panose="02020603050405020304" pitchFamily="18" charset="0"/>
                <a:cs typeface="Times New Roman" panose="02020603050405020304" pitchFamily="18" charset="0"/>
              </a:rPr>
              <a:t>Software para la optimización de redes de distribución de agua potable</a:t>
            </a:r>
            <a:br>
              <a:rPr lang="es-MX" sz="4400" b="1" dirty="0">
                <a:latin typeface="Times New Roman" panose="02020603050405020304" pitchFamily="18" charset="0"/>
                <a:cs typeface="Times New Roman" panose="02020603050405020304" pitchFamily="18" charset="0"/>
              </a:rPr>
            </a:br>
            <a:br>
              <a:rPr lang="es-MX" sz="4400" b="1" dirty="0">
                <a:latin typeface="Times New Roman" panose="02020603050405020304" pitchFamily="18" charset="0"/>
                <a:cs typeface="Times New Roman" panose="02020603050405020304" pitchFamily="18" charset="0"/>
              </a:rPr>
            </a:br>
            <a:r>
              <a:rPr lang="es-MX" sz="4400" b="1" dirty="0" err="1">
                <a:latin typeface="Times New Roman" panose="02020603050405020304" pitchFamily="18" charset="0"/>
                <a:cs typeface="Times New Roman" panose="02020603050405020304" pitchFamily="18" charset="0"/>
              </a:rPr>
              <a:t>jHawanetFramework</a:t>
            </a:r>
            <a:endParaRPr lang="es-CL" sz="4400" b="1" dirty="0">
              <a:latin typeface="Times New Roman" panose="02020603050405020304" pitchFamily="18" charset="0"/>
              <a:cs typeface="Times New Roman" panose="02020603050405020304" pitchFamily="18" charset="0"/>
            </a:endParaRPr>
          </a:p>
        </p:txBody>
      </p:sp>
      <p:sp>
        <p:nvSpPr>
          <p:cNvPr id="4" name="CuadroTexto 3">
            <a:extLst>
              <a:ext uri="{FF2B5EF4-FFF2-40B4-BE49-F238E27FC236}">
                <a16:creationId xmlns:a16="http://schemas.microsoft.com/office/drawing/2014/main" id="{89552647-7DCE-4C25-8A0D-93EC23138794}"/>
              </a:ext>
            </a:extLst>
          </p:cNvPr>
          <p:cNvSpPr txBox="1"/>
          <p:nvPr/>
        </p:nvSpPr>
        <p:spPr>
          <a:xfrm>
            <a:off x="684212" y="5069151"/>
            <a:ext cx="4335033" cy="1200329"/>
          </a:xfrm>
          <a:prstGeom prst="rect">
            <a:avLst/>
          </a:prstGeom>
          <a:noFill/>
        </p:spPr>
        <p:txBody>
          <a:bodyPr wrap="none" rtlCol="0">
            <a:spAutoFit/>
          </a:bodyPr>
          <a:lstStyle/>
          <a:p>
            <a:r>
              <a:rPr lang="es-MX" dirty="0">
                <a:latin typeface="Times New Roman" panose="02020603050405020304" pitchFamily="18" charset="0"/>
                <a:cs typeface="Times New Roman" panose="02020603050405020304" pitchFamily="18" charset="0"/>
              </a:rPr>
              <a:t>Estudiante: Gabriel Sanhueza</a:t>
            </a:r>
          </a:p>
          <a:p>
            <a:r>
              <a:rPr lang="es-MX" dirty="0">
                <a:latin typeface="Times New Roman" panose="02020603050405020304" pitchFamily="18" charset="0"/>
                <a:cs typeface="Times New Roman" panose="02020603050405020304" pitchFamily="18" charset="0"/>
              </a:rPr>
              <a:t>Profesor guía: </a:t>
            </a:r>
            <a:r>
              <a:rPr lang="es-CL" dirty="0">
                <a:latin typeface="Times New Roman" panose="02020603050405020304" pitchFamily="18" charset="0"/>
                <a:cs typeface="Times New Roman" panose="02020603050405020304" pitchFamily="18" charset="0"/>
              </a:rPr>
              <a:t>Jimmy Gutiérrez Bahamondes</a:t>
            </a:r>
          </a:p>
          <a:p>
            <a:r>
              <a:rPr lang="es-CL" dirty="0">
                <a:latin typeface="Times New Roman" panose="02020603050405020304" pitchFamily="18" charset="0"/>
                <a:cs typeface="Times New Roman" panose="02020603050405020304" pitchFamily="18" charset="0"/>
              </a:rPr>
              <a:t>Profesor </a:t>
            </a:r>
            <a:r>
              <a:rPr lang="es-CL" dirty="0" err="1">
                <a:latin typeface="Times New Roman" panose="02020603050405020304" pitchFamily="18" charset="0"/>
                <a:cs typeface="Times New Roman" panose="02020603050405020304" pitchFamily="18" charset="0"/>
              </a:rPr>
              <a:t>co-guía</a:t>
            </a:r>
            <a:r>
              <a:rPr lang="es-CL" dirty="0">
                <a:latin typeface="Times New Roman" panose="02020603050405020304" pitchFamily="18" charset="0"/>
                <a:cs typeface="Times New Roman" panose="02020603050405020304" pitchFamily="18" charset="0"/>
              </a:rPr>
              <a:t>: Daniel Mora </a:t>
            </a:r>
            <a:r>
              <a:rPr lang="es-CL" dirty="0" err="1">
                <a:latin typeface="Times New Roman" panose="02020603050405020304" pitchFamily="18" charset="0"/>
                <a:cs typeface="Times New Roman" panose="02020603050405020304" pitchFamily="18" charset="0"/>
              </a:rPr>
              <a:t>Melia</a:t>
            </a:r>
            <a:r>
              <a:rPr lang="es-CL" dirty="0">
                <a:latin typeface="Times New Roman" panose="02020603050405020304" pitchFamily="18" charset="0"/>
                <a:cs typeface="Times New Roman" panose="02020603050405020304" pitchFamily="18" charset="0"/>
              </a:rPr>
              <a:t> </a:t>
            </a:r>
            <a:br>
              <a:rPr lang="es-CL" dirty="0">
                <a:latin typeface="Times New Roman" panose="02020603050405020304" pitchFamily="18" charset="0"/>
                <a:cs typeface="Times New Roman" panose="02020603050405020304" pitchFamily="18" charset="0"/>
              </a:rPr>
            </a:br>
            <a:endParaRPr lang="es-CL"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ECE5FDA9-DC4F-4E2A-B74B-03DA3C316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257" y="94585"/>
            <a:ext cx="1541867" cy="1541867"/>
          </a:xfrm>
          <a:prstGeom prst="rect">
            <a:avLst/>
          </a:prstGeom>
        </p:spPr>
      </p:pic>
    </p:spTree>
    <p:extLst>
      <p:ext uri="{BB962C8B-B14F-4D97-AF65-F5344CB8AC3E}">
        <p14:creationId xmlns:p14="http://schemas.microsoft.com/office/powerpoint/2010/main" val="3206991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815279-6993-4CEE-B75E-4EEE30408640}"/>
              </a:ext>
            </a:extLst>
          </p:cNvPr>
          <p:cNvSpPr>
            <a:spLocks noGrp="1"/>
          </p:cNvSpPr>
          <p:nvPr>
            <p:ph type="title"/>
          </p:nvPr>
        </p:nvSpPr>
        <p:spPr>
          <a:xfrm>
            <a:off x="646111" y="452718"/>
            <a:ext cx="8078789" cy="1400530"/>
          </a:xfrm>
        </p:spPr>
        <p:txBody>
          <a:bodyPr/>
          <a:lstStyle/>
          <a:p>
            <a:r>
              <a:rPr lang="es-MX" dirty="0"/>
              <a:t>Problema de operación basado en el Régimen de bombeo</a:t>
            </a:r>
            <a:endParaRPr lang="es-CL" dirty="0">
              <a:latin typeface="Times New Roman" panose="02020603050405020304" pitchFamily="18" charset="0"/>
              <a:cs typeface="Times New Roman" panose="02020603050405020304" pitchFamily="18" charset="0"/>
            </a:endParaRPr>
          </a:p>
        </p:txBody>
      </p:sp>
      <p:pic>
        <p:nvPicPr>
          <p:cNvPr id="5" name="Marcador de contenido 4">
            <a:extLst>
              <a:ext uri="{FF2B5EF4-FFF2-40B4-BE49-F238E27FC236}">
                <a16:creationId xmlns:a16="http://schemas.microsoft.com/office/drawing/2014/main" id="{D2D8A8EB-8809-4605-961D-CBFF9B88138D}"/>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32021" y="3663199"/>
            <a:ext cx="3838383" cy="592502"/>
          </a:xfrm>
        </p:spPr>
      </p:pic>
      <p:pic>
        <p:nvPicPr>
          <p:cNvPr id="7" name="Gráfico 6">
            <a:extLst>
              <a:ext uri="{FF2B5EF4-FFF2-40B4-BE49-F238E27FC236}">
                <a16:creationId xmlns:a16="http://schemas.microsoft.com/office/drawing/2014/main" id="{30253E43-65A8-4A9C-9E2B-04F30D03D0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38938" y="5307164"/>
            <a:ext cx="2053383" cy="706259"/>
          </a:xfrm>
          <a:prstGeom prst="rect">
            <a:avLst/>
          </a:prstGeom>
        </p:spPr>
      </p:pic>
      <p:pic>
        <p:nvPicPr>
          <p:cNvPr id="9" name="Gráfico 8">
            <a:extLst>
              <a:ext uri="{FF2B5EF4-FFF2-40B4-BE49-F238E27FC236}">
                <a16:creationId xmlns:a16="http://schemas.microsoft.com/office/drawing/2014/main" id="{F9270D40-8646-4581-84D0-7B6F84D82B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32021" y="2751721"/>
            <a:ext cx="4512217" cy="706260"/>
          </a:xfrm>
          <a:prstGeom prst="rect">
            <a:avLst/>
          </a:prstGeom>
        </p:spPr>
      </p:pic>
      <p:sp>
        <p:nvSpPr>
          <p:cNvPr id="10" name="Rectángulo 9">
            <a:extLst>
              <a:ext uri="{FF2B5EF4-FFF2-40B4-BE49-F238E27FC236}">
                <a16:creationId xmlns:a16="http://schemas.microsoft.com/office/drawing/2014/main" id="{13D59AC7-BB71-427E-8AFB-8644959BC97C}"/>
              </a:ext>
            </a:extLst>
          </p:cNvPr>
          <p:cNvSpPr/>
          <p:nvPr/>
        </p:nvSpPr>
        <p:spPr>
          <a:xfrm>
            <a:off x="748852" y="2247459"/>
            <a:ext cx="9404723" cy="4016484"/>
          </a:xfrm>
          <a:prstGeom prst="rect">
            <a:avLst/>
          </a:prstGeom>
        </p:spPr>
        <p:txBody>
          <a:bodyPr wrap="square">
            <a:spAutoFit/>
          </a:bodyPr>
          <a:lstStyle/>
          <a:p>
            <a:pPr>
              <a:spcBef>
                <a:spcPts val="1000"/>
              </a:spcBef>
              <a:buClr>
                <a:schemeClr val="bg2">
                  <a:lumMod val="40000"/>
                  <a:lumOff val="60000"/>
                </a:schemeClr>
              </a:buClr>
              <a:buSzPct val="80000"/>
              <a:buFont typeface="Wingdings 3" charset="2"/>
              <a:buChar char=""/>
            </a:pPr>
            <a:r>
              <a:rPr lang="es-CL" dirty="0">
                <a:latin typeface="Times New Roman" panose="02020603050405020304" pitchFamily="18" charset="0"/>
                <a:cs typeface="Times New Roman" panose="02020603050405020304" pitchFamily="18" charset="0"/>
              </a:rPr>
              <a:t> Objetivo 1</a:t>
            </a:r>
          </a:p>
          <a:p>
            <a:pPr>
              <a:spcBef>
                <a:spcPts val="1000"/>
              </a:spcBef>
              <a:buClr>
                <a:schemeClr val="bg2">
                  <a:lumMod val="40000"/>
                  <a:lumOff val="60000"/>
                </a:schemeClr>
              </a:buClr>
              <a:buSzPct val="80000"/>
              <a:buFont typeface="Wingdings 3" charset="2"/>
              <a:buChar char=""/>
            </a:pPr>
            <a:endParaRPr lang="es-CL" dirty="0">
              <a:latin typeface="Times New Roman" panose="02020603050405020304" pitchFamily="18" charset="0"/>
              <a:cs typeface="Times New Roman" panose="02020603050405020304" pitchFamily="18" charset="0"/>
            </a:endParaRPr>
          </a:p>
          <a:p>
            <a:pPr>
              <a:spcBef>
                <a:spcPts val="1000"/>
              </a:spcBef>
              <a:buClr>
                <a:schemeClr val="bg2">
                  <a:lumMod val="40000"/>
                  <a:lumOff val="60000"/>
                </a:schemeClr>
              </a:buClr>
              <a:buSzPct val="80000"/>
              <a:buFont typeface="Wingdings 3" charset="2"/>
              <a:buChar char=""/>
            </a:pPr>
            <a:endParaRPr lang="es-CL" dirty="0">
              <a:latin typeface="Times New Roman" panose="02020603050405020304" pitchFamily="18" charset="0"/>
              <a:cs typeface="Times New Roman" panose="02020603050405020304" pitchFamily="18" charset="0"/>
            </a:endParaRPr>
          </a:p>
          <a:p>
            <a:pPr>
              <a:spcBef>
                <a:spcPts val="1000"/>
              </a:spcBef>
              <a:buClr>
                <a:schemeClr val="bg2">
                  <a:lumMod val="40000"/>
                  <a:lumOff val="60000"/>
                </a:schemeClr>
              </a:buClr>
              <a:buSzPct val="80000"/>
              <a:buFont typeface="Wingdings 3" charset="2"/>
              <a:buChar char=""/>
            </a:pPr>
            <a:endParaRPr lang="es-CL" dirty="0">
              <a:latin typeface="Times New Roman" panose="02020603050405020304" pitchFamily="18" charset="0"/>
              <a:cs typeface="Times New Roman" panose="02020603050405020304" pitchFamily="18" charset="0"/>
            </a:endParaRPr>
          </a:p>
          <a:p>
            <a:pPr>
              <a:spcBef>
                <a:spcPts val="1000"/>
              </a:spcBef>
              <a:buClr>
                <a:schemeClr val="bg2">
                  <a:lumMod val="40000"/>
                  <a:lumOff val="60000"/>
                </a:schemeClr>
              </a:buClr>
              <a:buSzPct val="80000"/>
              <a:buFont typeface="Wingdings 3" charset="2"/>
              <a:buChar char=""/>
            </a:pPr>
            <a:endParaRPr lang="es-CL" dirty="0">
              <a:latin typeface="Times New Roman" panose="02020603050405020304" pitchFamily="18" charset="0"/>
              <a:cs typeface="Times New Roman" panose="02020603050405020304" pitchFamily="18" charset="0"/>
            </a:endParaRPr>
          </a:p>
          <a:p>
            <a:pPr>
              <a:spcBef>
                <a:spcPts val="1000"/>
              </a:spcBef>
              <a:buClr>
                <a:schemeClr val="bg2">
                  <a:lumMod val="40000"/>
                  <a:lumOff val="60000"/>
                </a:schemeClr>
              </a:buClr>
              <a:buSzPct val="80000"/>
              <a:buFont typeface="Wingdings 3" charset="2"/>
              <a:buChar char=""/>
            </a:pPr>
            <a:endParaRPr lang="es-CL" dirty="0">
              <a:latin typeface="Times New Roman" panose="02020603050405020304" pitchFamily="18" charset="0"/>
              <a:cs typeface="Times New Roman" panose="02020603050405020304" pitchFamily="18" charset="0"/>
            </a:endParaRPr>
          </a:p>
          <a:p>
            <a:pPr>
              <a:spcBef>
                <a:spcPts val="1000"/>
              </a:spcBef>
              <a:buClr>
                <a:schemeClr val="bg2">
                  <a:lumMod val="40000"/>
                  <a:lumOff val="60000"/>
                </a:schemeClr>
              </a:buClr>
              <a:buSzPct val="80000"/>
              <a:buFont typeface="Wingdings 3" charset="2"/>
              <a:buChar char=""/>
            </a:pPr>
            <a:r>
              <a:rPr lang="es-CL" dirty="0">
                <a:latin typeface="Times New Roman" panose="02020603050405020304" pitchFamily="18" charset="0"/>
                <a:cs typeface="Times New Roman" panose="02020603050405020304" pitchFamily="18" charset="0"/>
              </a:rPr>
              <a:t> Objetivo 2</a:t>
            </a:r>
          </a:p>
          <a:p>
            <a:pPr>
              <a:spcBef>
                <a:spcPts val="1000"/>
              </a:spcBef>
              <a:buClr>
                <a:schemeClr val="bg2">
                  <a:lumMod val="40000"/>
                  <a:lumOff val="60000"/>
                </a:schemeClr>
              </a:buClr>
              <a:buSzPct val="80000"/>
              <a:buFont typeface="Wingdings 3" charset="2"/>
              <a:buChar char=""/>
            </a:pPr>
            <a:endParaRPr lang="es-CL" dirty="0">
              <a:latin typeface="Times New Roman" panose="02020603050405020304" pitchFamily="18" charset="0"/>
              <a:cs typeface="Times New Roman" panose="02020603050405020304" pitchFamily="18" charset="0"/>
            </a:endParaRPr>
          </a:p>
          <a:p>
            <a:pPr>
              <a:spcBef>
                <a:spcPts val="1000"/>
              </a:spcBef>
              <a:buClr>
                <a:schemeClr val="bg2">
                  <a:lumMod val="40000"/>
                  <a:lumOff val="60000"/>
                </a:schemeClr>
              </a:buClr>
              <a:buSzPct val="80000"/>
              <a:buFont typeface="Wingdings 3" charset="2"/>
              <a:buChar char=""/>
            </a:pPr>
            <a:endParaRPr lang="es-CL" dirty="0">
              <a:latin typeface="Times New Roman" panose="02020603050405020304" pitchFamily="18" charset="0"/>
              <a:cs typeface="Times New Roman" panose="02020603050405020304" pitchFamily="18" charset="0"/>
            </a:endParaRPr>
          </a:p>
          <a:p>
            <a:pPr>
              <a:spcBef>
                <a:spcPts val="1000"/>
              </a:spcBef>
              <a:buClr>
                <a:schemeClr val="bg2">
                  <a:lumMod val="40000"/>
                  <a:lumOff val="60000"/>
                </a:schemeClr>
              </a:buClr>
              <a:buSzPct val="80000"/>
              <a:buFont typeface="Wingdings 3" charset="2"/>
              <a:buChar char=""/>
            </a:pPr>
            <a:endParaRPr lang="es-CL" dirty="0">
              <a:latin typeface="Times New Roman" panose="02020603050405020304" pitchFamily="18" charset="0"/>
              <a:cs typeface="Times New Roman" panose="02020603050405020304" pitchFamily="18" charset="0"/>
            </a:endParaRPr>
          </a:p>
        </p:txBody>
      </p:sp>
      <p:sp>
        <p:nvSpPr>
          <p:cNvPr id="3" name="Marcador de número de diapositiva 2">
            <a:extLst>
              <a:ext uri="{FF2B5EF4-FFF2-40B4-BE49-F238E27FC236}">
                <a16:creationId xmlns:a16="http://schemas.microsoft.com/office/drawing/2014/main" id="{99C4663B-85D1-4308-B537-B682956EF46E}"/>
              </a:ext>
            </a:extLst>
          </p:cNvPr>
          <p:cNvSpPr>
            <a:spLocks noGrp="1"/>
          </p:cNvSpPr>
          <p:nvPr>
            <p:ph type="sldNum" sz="quarter" idx="12"/>
          </p:nvPr>
        </p:nvSpPr>
        <p:spPr/>
        <p:txBody>
          <a:bodyPr/>
          <a:lstStyle/>
          <a:p>
            <a:fld id="{A9EE5FD8-32AF-4EA8-9289-91CC9F0E55FD}" type="slidenum">
              <a:rPr lang="es-CL" smtClean="0"/>
              <a:t>10</a:t>
            </a:fld>
            <a:endParaRPr lang="es-CL"/>
          </a:p>
        </p:txBody>
      </p:sp>
    </p:spTree>
    <p:extLst>
      <p:ext uri="{BB962C8B-B14F-4D97-AF65-F5344CB8AC3E}">
        <p14:creationId xmlns:p14="http://schemas.microsoft.com/office/powerpoint/2010/main" val="3312571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ED69E3CA-BFB5-4643-93E3-55E0364401F3}"/>
              </a:ext>
            </a:extLst>
          </p:cNvPr>
          <p:cNvSpPr/>
          <p:nvPr/>
        </p:nvSpPr>
        <p:spPr>
          <a:xfrm>
            <a:off x="1930399" y="2108199"/>
            <a:ext cx="8247248" cy="406513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Título 1">
            <a:extLst>
              <a:ext uri="{FF2B5EF4-FFF2-40B4-BE49-F238E27FC236}">
                <a16:creationId xmlns:a16="http://schemas.microsoft.com/office/drawing/2014/main" id="{AE6AF2D6-B25D-4588-A586-291E587ED1F8}"/>
              </a:ext>
            </a:extLst>
          </p:cNvPr>
          <p:cNvSpPr>
            <a:spLocks noGrp="1"/>
          </p:cNvSpPr>
          <p:nvPr>
            <p:ph type="title"/>
          </p:nvPr>
        </p:nvSpPr>
        <p:spPr/>
        <p:txBody>
          <a:bodyPr/>
          <a:lstStyle/>
          <a:p>
            <a:r>
              <a:rPr lang="es-CL" dirty="0">
                <a:latin typeface="Times New Roman" panose="02020603050405020304" pitchFamily="18" charset="0"/>
                <a:cs typeface="Times New Roman" panose="02020603050405020304" pitchFamily="18" charset="0"/>
              </a:rPr>
              <a:t>Algoritmo Genético</a:t>
            </a:r>
          </a:p>
        </p:txBody>
      </p:sp>
      <p:pic>
        <p:nvPicPr>
          <p:cNvPr id="13" name="Marcador de contenido 12">
            <a:extLst>
              <a:ext uri="{FF2B5EF4-FFF2-40B4-BE49-F238E27FC236}">
                <a16:creationId xmlns:a16="http://schemas.microsoft.com/office/drawing/2014/main" id="{45261E9D-D867-4F62-9917-F4709A27CC3F}"/>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4050" y="2126456"/>
            <a:ext cx="8274050" cy="4109772"/>
          </a:xfrm>
        </p:spPr>
      </p:pic>
      <p:sp>
        <p:nvSpPr>
          <p:cNvPr id="3" name="Marcador de número de diapositiva 2">
            <a:extLst>
              <a:ext uri="{FF2B5EF4-FFF2-40B4-BE49-F238E27FC236}">
                <a16:creationId xmlns:a16="http://schemas.microsoft.com/office/drawing/2014/main" id="{96355AEE-D494-490A-980C-850DD1392097}"/>
              </a:ext>
            </a:extLst>
          </p:cNvPr>
          <p:cNvSpPr>
            <a:spLocks noGrp="1"/>
          </p:cNvSpPr>
          <p:nvPr>
            <p:ph type="sldNum" sz="quarter" idx="12"/>
          </p:nvPr>
        </p:nvSpPr>
        <p:spPr/>
        <p:txBody>
          <a:bodyPr/>
          <a:lstStyle/>
          <a:p>
            <a:fld id="{A9EE5FD8-32AF-4EA8-9289-91CC9F0E55FD}" type="slidenum">
              <a:rPr lang="es-CL" smtClean="0"/>
              <a:t>11</a:t>
            </a:fld>
            <a:endParaRPr lang="es-CL"/>
          </a:p>
        </p:txBody>
      </p:sp>
    </p:spTree>
    <p:extLst>
      <p:ext uri="{BB962C8B-B14F-4D97-AF65-F5344CB8AC3E}">
        <p14:creationId xmlns:p14="http://schemas.microsoft.com/office/powerpoint/2010/main" val="2478146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6AF2D6-B25D-4588-A586-291E587ED1F8}"/>
              </a:ext>
            </a:extLst>
          </p:cNvPr>
          <p:cNvSpPr>
            <a:spLocks noGrp="1"/>
          </p:cNvSpPr>
          <p:nvPr>
            <p:ph type="title"/>
          </p:nvPr>
        </p:nvSpPr>
        <p:spPr/>
        <p:txBody>
          <a:bodyPr/>
          <a:lstStyle/>
          <a:p>
            <a:r>
              <a:rPr lang="es-CL" dirty="0">
                <a:latin typeface="Times New Roman" panose="02020603050405020304" pitchFamily="18" charset="0"/>
                <a:cs typeface="Times New Roman" panose="02020603050405020304" pitchFamily="18" charset="0"/>
              </a:rPr>
              <a:t>Non-</a:t>
            </a:r>
            <a:r>
              <a:rPr lang="es-CL" dirty="0" err="1">
                <a:latin typeface="Times New Roman" panose="02020603050405020304" pitchFamily="18" charset="0"/>
                <a:cs typeface="Times New Roman" panose="02020603050405020304" pitchFamily="18" charset="0"/>
              </a:rPr>
              <a:t>dominated</a:t>
            </a:r>
            <a:r>
              <a:rPr lang="es-CL" dirty="0">
                <a:latin typeface="Times New Roman" panose="02020603050405020304" pitchFamily="18" charset="0"/>
                <a:cs typeface="Times New Roman" panose="02020603050405020304" pitchFamily="18" charset="0"/>
              </a:rPr>
              <a:t> </a:t>
            </a:r>
            <a:r>
              <a:rPr lang="es-CL" dirty="0" err="1">
                <a:latin typeface="Times New Roman" panose="02020603050405020304" pitchFamily="18" charset="0"/>
                <a:cs typeface="Times New Roman" panose="02020603050405020304" pitchFamily="18" charset="0"/>
              </a:rPr>
              <a:t>Sorting</a:t>
            </a:r>
            <a:r>
              <a:rPr lang="es-CL" dirty="0">
                <a:latin typeface="Times New Roman" panose="02020603050405020304" pitchFamily="18" charset="0"/>
                <a:cs typeface="Times New Roman" panose="02020603050405020304" pitchFamily="18" charset="0"/>
              </a:rPr>
              <a:t> </a:t>
            </a:r>
            <a:r>
              <a:rPr lang="es-CL" dirty="0" err="1">
                <a:latin typeface="Times New Roman" panose="02020603050405020304" pitchFamily="18" charset="0"/>
                <a:cs typeface="Times New Roman" panose="02020603050405020304" pitchFamily="18" charset="0"/>
              </a:rPr>
              <a:t>Genetic</a:t>
            </a:r>
            <a:r>
              <a:rPr lang="es-CL" dirty="0">
                <a:latin typeface="Times New Roman" panose="02020603050405020304" pitchFamily="18" charset="0"/>
                <a:cs typeface="Times New Roman" panose="02020603050405020304" pitchFamily="18" charset="0"/>
              </a:rPr>
              <a:t> </a:t>
            </a:r>
            <a:r>
              <a:rPr lang="es-CL" dirty="0" err="1">
                <a:latin typeface="Times New Roman" panose="02020603050405020304" pitchFamily="18" charset="0"/>
                <a:cs typeface="Times New Roman" panose="02020603050405020304" pitchFamily="18" charset="0"/>
              </a:rPr>
              <a:t>Algorithm</a:t>
            </a:r>
            <a:r>
              <a:rPr lang="es-CL" dirty="0">
                <a:latin typeface="Times New Roman" panose="02020603050405020304" pitchFamily="18" charset="0"/>
                <a:cs typeface="Times New Roman" panose="02020603050405020304" pitchFamily="18" charset="0"/>
              </a:rPr>
              <a:t>-II (INSGA-II)</a:t>
            </a:r>
          </a:p>
        </p:txBody>
      </p:sp>
      <p:grpSp>
        <p:nvGrpSpPr>
          <p:cNvPr id="7" name="Grupo 6">
            <a:extLst>
              <a:ext uri="{FF2B5EF4-FFF2-40B4-BE49-F238E27FC236}">
                <a16:creationId xmlns:a16="http://schemas.microsoft.com/office/drawing/2014/main" id="{C8DAC37A-0944-4C71-9265-6B4034429AA5}"/>
              </a:ext>
            </a:extLst>
          </p:cNvPr>
          <p:cNvGrpSpPr/>
          <p:nvPr/>
        </p:nvGrpSpPr>
        <p:grpSpPr>
          <a:xfrm>
            <a:off x="2641600" y="1943100"/>
            <a:ext cx="6908800" cy="4724400"/>
            <a:chOff x="2141166" y="1752600"/>
            <a:chExt cx="7909668" cy="5105400"/>
          </a:xfrm>
        </p:grpSpPr>
        <p:sp>
          <p:nvSpPr>
            <p:cNvPr id="6" name="Rectángulo 5">
              <a:extLst>
                <a:ext uri="{FF2B5EF4-FFF2-40B4-BE49-F238E27FC236}">
                  <a16:creationId xmlns:a16="http://schemas.microsoft.com/office/drawing/2014/main" id="{1C69F938-64D8-4214-932E-9B57474A20F5}"/>
                </a:ext>
              </a:extLst>
            </p:cNvPr>
            <p:cNvSpPr/>
            <p:nvPr/>
          </p:nvSpPr>
          <p:spPr>
            <a:xfrm>
              <a:off x="2141166" y="1752600"/>
              <a:ext cx="7909668" cy="5105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5" name="Gráfico 4">
              <a:extLst>
                <a:ext uri="{FF2B5EF4-FFF2-40B4-BE49-F238E27FC236}">
                  <a16:creationId xmlns:a16="http://schemas.microsoft.com/office/drawing/2014/main" id="{29B3BBF2-0E5F-42E3-815F-A1A5A0EADF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41166" y="1764274"/>
              <a:ext cx="7909668" cy="5093726"/>
            </a:xfrm>
            <a:prstGeom prst="rect">
              <a:avLst/>
            </a:prstGeom>
          </p:spPr>
        </p:pic>
      </p:grpSp>
      <p:sp>
        <p:nvSpPr>
          <p:cNvPr id="8" name="Marcador de número de diapositiva 7">
            <a:extLst>
              <a:ext uri="{FF2B5EF4-FFF2-40B4-BE49-F238E27FC236}">
                <a16:creationId xmlns:a16="http://schemas.microsoft.com/office/drawing/2014/main" id="{13AD9BD1-92BE-43FA-AD48-D219232ACB27}"/>
              </a:ext>
            </a:extLst>
          </p:cNvPr>
          <p:cNvSpPr>
            <a:spLocks noGrp="1"/>
          </p:cNvSpPr>
          <p:nvPr>
            <p:ph type="sldNum" sz="quarter" idx="12"/>
          </p:nvPr>
        </p:nvSpPr>
        <p:spPr/>
        <p:txBody>
          <a:bodyPr/>
          <a:lstStyle/>
          <a:p>
            <a:fld id="{A9EE5FD8-32AF-4EA8-9289-91CC9F0E55FD}" type="slidenum">
              <a:rPr lang="es-CL" smtClean="0"/>
              <a:t>12</a:t>
            </a:fld>
            <a:endParaRPr lang="es-CL"/>
          </a:p>
        </p:txBody>
      </p:sp>
    </p:spTree>
    <p:extLst>
      <p:ext uri="{BB962C8B-B14F-4D97-AF65-F5344CB8AC3E}">
        <p14:creationId xmlns:p14="http://schemas.microsoft.com/office/powerpoint/2010/main" val="2349019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4" name="Freeform: Shape 23">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6FF9A4F-165F-41E6-8511-C61F160CA42F}"/>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r>
              <a:rPr lang="en-US" sz="8000" b="0" i="0" kern="1200" dirty="0" err="1">
                <a:solidFill>
                  <a:schemeClr val="tx2"/>
                </a:solidFill>
                <a:latin typeface="Times New Roman" panose="02020603050405020304" pitchFamily="18" charset="0"/>
                <a:cs typeface="Times New Roman" panose="02020603050405020304" pitchFamily="18" charset="0"/>
              </a:rPr>
              <a:t>Metodologías</a:t>
            </a:r>
            <a:endParaRPr lang="en-US" sz="8000" b="0" i="0" kern="1200" dirty="0">
              <a:solidFill>
                <a:schemeClr val="tx2"/>
              </a:solidFill>
              <a:latin typeface="Times New Roman" panose="02020603050405020304" pitchFamily="18" charset="0"/>
              <a:cs typeface="Times New Roman" panose="02020603050405020304" pitchFamily="18" charset="0"/>
            </a:endParaRPr>
          </a:p>
        </p:txBody>
      </p:sp>
      <p:sp>
        <p:nvSpPr>
          <p:cNvPr id="3" name="Marcador de número de diapositiva 2">
            <a:extLst>
              <a:ext uri="{FF2B5EF4-FFF2-40B4-BE49-F238E27FC236}">
                <a16:creationId xmlns:a16="http://schemas.microsoft.com/office/drawing/2014/main" id="{5E7BEC77-4AB8-4E1E-AD7B-EABCA4409AD3}"/>
              </a:ext>
            </a:extLst>
          </p:cNvPr>
          <p:cNvSpPr>
            <a:spLocks noGrp="1"/>
          </p:cNvSpPr>
          <p:nvPr>
            <p:ph type="sldNum" sz="quarter" idx="12"/>
          </p:nvPr>
        </p:nvSpPr>
        <p:spPr/>
        <p:txBody>
          <a:bodyPr/>
          <a:lstStyle/>
          <a:p>
            <a:fld id="{A9EE5FD8-32AF-4EA8-9289-91CC9F0E55FD}" type="slidenum">
              <a:rPr lang="es-CL" smtClean="0"/>
              <a:t>13</a:t>
            </a:fld>
            <a:endParaRPr lang="es-CL"/>
          </a:p>
        </p:txBody>
      </p:sp>
    </p:spTree>
    <p:extLst>
      <p:ext uri="{BB962C8B-B14F-4D97-AF65-F5344CB8AC3E}">
        <p14:creationId xmlns:p14="http://schemas.microsoft.com/office/powerpoint/2010/main" val="3533846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F6A0C8-9E81-40A2-8AEB-A34E4C527F72}"/>
              </a:ext>
            </a:extLst>
          </p:cNvPr>
          <p:cNvSpPr>
            <a:spLocks noGrp="1"/>
          </p:cNvSpPr>
          <p:nvPr>
            <p:ph type="title"/>
          </p:nvPr>
        </p:nvSpPr>
        <p:spPr/>
        <p:txBody>
          <a:bodyPr/>
          <a:lstStyle/>
          <a:p>
            <a:r>
              <a:rPr lang="es-MX" dirty="0">
                <a:latin typeface="Times New Roman" panose="02020603050405020304" pitchFamily="18" charset="0"/>
                <a:cs typeface="Times New Roman" panose="02020603050405020304" pitchFamily="18" charset="0"/>
              </a:rPr>
              <a:t>Metodología de Desarrollo</a:t>
            </a:r>
            <a:endParaRPr lang="es-CL"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D9942053-DF85-4EDB-ACC2-222081875B06}"/>
              </a:ext>
            </a:extLst>
          </p:cNvPr>
          <p:cNvSpPr>
            <a:spLocks noGrp="1"/>
          </p:cNvSpPr>
          <p:nvPr>
            <p:ph idx="1"/>
          </p:nvPr>
        </p:nvSpPr>
        <p:spPr/>
        <p:txBody>
          <a:bodyPr/>
          <a:lstStyle/>
          <a:p>
            <a:r>
              <a:rPr lang="es-MX" dirty="0">
                <a:latin typeface="Times New Roman" panose="02020603050405020304" pitchFamily="18" charset="0"/>
                <a:cs typeface="Times New Roman" panose="02020603050405020304" pitchFamily="18" charset="0"/>
              </a:rPr>
              <a:t>Iterativa e Incremental</a:t>
            </a:r>
          </a:p>
          <a:p>
            <a:pPr lvl="1"/>
            <a:r>
              <a:rPr lang="es-MX" dirty="0">
                <a:latin typeface="Times New Roman" panose="02020603050405020304" pitchFamily="18" charset="0"/>
                <a:cs typeface="Times New Roman" panose="02020603050405020304" pitchFamily="18" charset="0"/>
              </a:rPr>
              <a:t>Análisis</a:t>
            </a:r>
          </a:p>
          <a:p>
            <a:pPr lvl="1"/>
            <a:r>
              <a:rPr lang="es-MX" dirty="0">
                <a:latin typeface="Times New Roman" panose="02020603050405020304" pitchFamily="18" charset="0"/>
                <a:cs typeface="Times New Roman" panose="02020603050405020304" pitchFamily="18" charset="0"/>
              </a:rPr>
              <a:t>Diseño</a:t>
            </a:r>
          </a:p>
          <a:p>
            <a:pPr lvl="1"/>
            <a:r>
              <a:rPr lang="es-MX" dirty="0">
                <a:latin typeface="Times New Roman" panose="02020603050405020304" pitchFamily="18" charset="0"/>
                <a:cs typeface="Times New Roman" panose="02020603050405020304" pitchFamily="18" charset="0"/>
              </a:rPr>
              <a:t>Implementación</a:t>
            </a:r>
          </a:p>
          <a:p>
            <a:pPr lvl="1"/>
            <a:r>
              <a:rPr lang="es-MX" dirty="0">
                <a:latin typeface="Times New Roman" panose="02020603050405020304" pitchFamily="18" charset="0"/>
                <a:cs typeface="Times New Roman" panose="02020603050405020304" pitchFamily="18" charset="0"/>
              </a:rPr>
              <a:t>Pruebas</a:t>
            </a:r>
          </a:p>
          <a:p>
            <a:pPr marL="0" indent="0">
              <a:buNone/>
            </a:pPr>
            <a:endParaRPr lang="es-CL" dirty="0"/>
          </a:p>
        </p:txBody>
      </p:sp>
      <p:grpSp>
        <p:nvGrpSpPr>
          <p:cNvPr id="8" name="Grupo 7">
            <a:extLst>
              <a:ext uri="{FF2B5EF4-FFF2-40B4-BE49-F238E27FC236}">
                <a16:creationId xmlns:a16="http://schemas.microsoft.com/office/drawing/2014/main" id="{EEBAE88C-E671-457B-9518-54596AF8CE28}"/>
              </a:ext>
            </a:extLst>
          </p:cNvPr>
          <p:cNvGrpSpPr/>
          <p:nvPr/>
        </p:nvGrpSpPr>
        <p:grpSpPr>
          <a:xfrm>
            <a:off x="5001105" y="2023334"/>
            <a:ext cx="5663470" cy="3996648"/>
            <a:chOff x="4014787" y="2198670"/>
            <a:chExt cx="4163442" cy="2455523"/>
          </a:xfrm>
        </p:grpSpPr>
        <p:sp>
          <p:nvSpPr>
            <p:cNvPr id="7" name="Rectángulo 6">
              <a:extLst>
                <a:ext uri="{FF2B5EF4-FFF2-40B4-BE49-F238E27FC236}">
                  <a16:creationId xmlns:a16="http://schemas.microsoft.com/office/drawing/2014/main" id="{524798B7-F7AC-46EC-AE07-117A2C82961A}"/>
                </a:ext>
              </a:extLst>
            </p:cNvPr>
            <p:cNvSpPr/>
            <p:nvPr/>
          </p:nvSpPr>
          <p:spPr>
            <a:xfrm>
              <a:off x="4017196" y="2198670"/>
              <a:ext cx="4161033" cy="245552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5" name="Gráfico 4">
              <a:extLst>
                <a:ext uri="{FF2B5EF4-FFF2-40B4-BE49-F238E27FC236}">
                  <a16:creationId xmlns:a16="http://schemas.microsoft.com/office/drawing/2014/main" id="{12E65076-5584-4CFA-83D0-86CA05B4DA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14787" y="2205037"/>
              <a:ext cx="4162425" cy="2447925"/>
            </a:xfrm>
            <a:prstGeom prst="rect">
              <a:avLst/>
            </a:prstGeom>
          </p:spPr>
        </p:pic>
      </p:grpSp>
      <p:sp>
        <p:nvSpPr>
          <p:cNvPr id="4" name="Marcador de número de diapositiva 3">
            <a:extLst>
              <a:ext uri="{FF2B5EF4-FFF2-40B4-BE49-F238E27FC236}">
                <a16:creationId xmlns:a16="http://schemas.microsoft.com/office/drawing/2014/main" id="{E41EACD6-5DFB-4753-88D6-E1F88A4947CF}"/>
              </a:ext>
            </a:extLst>
          </p:cNvPr>
          <p:cNvSpPr>
            <a:spLocks noGrp="1"/>
          </p:cNvSpPr>
          <p:nvPr>
            <p:ph type="sldNum" sz="quarter" idx="12"/>
          </p:nvPr>
        </p:nvSpPr>
        <p:spPr/>
        <p:txBody>
          <a:bodyPr/>
          <a:lstStyle/>
          <a:p>
            <a:fld id="{A9EE5FD8-32AF-4EA8-9289-91CC9F0E55FD}" type="slidenum">
              <a:rPr lang="es-CL" smtClean="0"/>
              <a:t>14</a:t>
            </a:fld>
            <a:endParaRPr lang="es-CL"/>
          </a:p>
        </p:txBody>
      </p:sp>
    </p:spTree>
    <p:extLst>
      <p:ext uri="{BB962C8B-B14F-4D97-AF65-F5344CB8AC3E}">
        <p14:creationId xmlns:p14="http://schemas.microsoft.com/office/powerpoint/2010/main" val="3546235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F6048D-74A8-414A-9E19-05F7608A2F10}"/>
              </a:ext>
            </a:extLst>
          </p:cNvPr>
          <p:cNvSpPr>
            <a:spLocks noGrp="1"/>
          </p:cNvSpPr>
          <p:nvPr>
            <p:ph type="title"/>
          </p:nvPr>
        </p:nvSpPr>
        <p:spPr/>
        <p:txBody>
          <a:bodyPr/>
          <a:lstStyle/>
          <a:p>
            <a:r>
              <a:rPr lang="es-MX" dirty="0">
                <a:latin typeface="Times New Roman" panose="02020603050405020304" pitchFamily="18" charset="0"/>
                <a:cs typeface="Times New Roman" panose="02020603050405020304" pitchFamily="18" charset="0"/>
              </a:rPr>
              <a:t>Metodología</a:t>
            </a:r>
            <a:r>
              <a:rPr lang="es-MX" dirty="0"/>
              <a:t> de Evaluación</a:t>
            </a:r>
            <a:endParaRPr lang="es-CL" dirty="0"/>
          </a:p>
        </p:txBody>
      </p:sp>
      <p:sp>
        <p:nvSpPr>
          <p:cNvPr id="3" name="Marcador de contenido 2">
            <a:extLst>
              <a:ext uri="{FF2B5EF4-FFF2-40B4-BE49-F238E27FC236}">
                <a16:creationId xmlns:a16="http://schemas.microsoft.com/office/drawing/2014/main" id="{8D28D680-5985-44EB-BF9A-CA47CA55C0A3}"/>
              </a:ext>
            </a:extLst>
          </p:cNvPr>
          <p:cNvSpPr>
            <a:spLocks noGrp="1"/>
          </p:cNvSpPr>
          <p:nvPr>
            <p:ph idx="1"/>
          </p:nvPr>
        </p:nvSpPr>
        <p:spPr/>
        <p:txBody>
          <a:bodyPr/>
          <a:lstStyle/>
          <a:p>
            <a:r>
              <a:rPr lang="es-MX" dirty="0">
                <a:latin typeface="Times New Roman" panose="02020603050405020304" pitchFamily="18" charset="0"/>
                <a:cs typeface="Times New Roman" panose="02020603050405020304" pitchFamily="18" charset="0"/>
              </a:rPr>
              <a:t>Caso de estudio</a:t>
            </a:r>
            <a:endParaRPr lang="es-CL" dirty="0">
              <a:latin typeface="Times New Roman" panose="02020603050405020304" pitchFamily="18" charset="0"/>
              <a:cs typeface="Times New Roman" panose="02020603050405020304" pitchFamily="18" charset="0"/>
            </a:endParaRPr>
          </a:p>
        </p:txBody>
      </p:sp>
      <p:pic>
        <p:nvPicPr>
          <p:cNvPr id="17" name="Gráfico 16">
            <a:extLst>
              <a:ext uri="{FF2B5EF4-FFF2-40B4-BE49-F238E27FC236}">
                <a16:creationId xmlns:a16="http://schemas.microsoft.com/office/drawing/2014/main" id="{476F1F03-E46A-4A9D-9B71-31ECFF1665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5196" y="3747499"/>
            <a:ext cx="10201608" cy="1071081"/>
          </a:xfrm>
          <a:prstGeom prst="rect">
            <a:avLst/>
          </a:prstGeom>
        </p:spPr>
      </p:pic>
      <p:sp>
        <p:nvSpPr>
          <p:cNvPr id="4" name="Marcador de número de diapositiva 3">
            <a:extLst>
              <a:ext uri="{FF2B5EF4-FFF2-40B4-BE49-F238E27FC236}">
                <a16:creationId xmlns:a16="http://schemas.microsoft.com/office/drawing/2014/main" id="{358B6960-9579-45FD-B815-1FCDBB6E6E59}"/>
              </a:ext>
            </a:extLst>
          </p:cNvPr>
          <p:cNvSpPr>
            <a:spLocks noGrp="1"/>
          </p:cNvSpPr>
          <p:nvPr>
            <p:ph type="sldNum" sz="quarter" idx="12"/>
          </p:nvPr>
        </p:nvSpPr>
        <p:spPr/>
        <p:txBody>
          <a:bodyPr/>
          <a:lstStyle/>
          <a:p>
            <a:fld id="{A9EE5FD8-32AF-4EA8-9289-91CC9F0E55FD}" type="slidenum">
              <a:rPr lang="es-CL" smtClean="0"/>
              <a:t>15</a:t>
            </a:fld>
            <a:endParaRPr lang="es-CL"/>
          </a:p>
        </p:txBody>
      </p:sp>
    </p:spTree>
    <p:extLst>
      <p:ext uri="{BB962C8B-B14F-4D97-AF65-F5344CB8AC3E}">
        <p14:creationId xmlns:p14="http://schemas.microsoft.com/office/powerpoint/2010/main" val="4180804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3" name="Freeform: Shape 22">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99969A1-3E5B-4C3A-974B-F02AE5CB700E}"/>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r>
              <a:rPr lang="en-US" sz="8000" b="0" i="0" kern="1200" dirty="0">
                <a:solidFill>
                  <a:schemeClr val="tx2"/>
                </a:solidFill>
                <a:latin typeface="Times New Roman" panose="02020603050405020304" pitchFamily="18" charset="0"/>
                <a:cs typeface="Times New Roman" panose="02020603050405020304" pitchFamily="18" charset="0"/>
              </a:rPr>
              <a:t>Desarrollo</a:t>
            </a:r>
          </a:p>
        </p:txBody>
      </p:sp>
      <p:sp>
        <p:nvSpPr>
          <p:cNvPr id="3" name="Marcador de número de diapositiva 2">
            <a:extLst>
              <a:ext uri="{FF2B5EF4-FFF2-40B4-BE49-F238E27FC236}">
                <a16:creationId xmlns:a16="http://schemas.microsoft.com/office/drawing/2014/main" id="{6748F836-A84E-470D-918B-D79FC6F0507E}"/>
              </a:ext>
            </a:extLst>
          </p:cNvPr>
          <p:cNvSpPr>
            <a:spLocks noGrp="1"/>
          </p:cNvSpPr>
          <p:nvPr>
            <p:ph type="sldNum" sz="quarter" idx="12"/>
          </p:nvPr>
        </p:nvSpPr>
        <p:spPr/>
        <p:txBody>
          <a:bodyPr/>
          <a:lstStyle/>
          <a:p>
            <a:fld id="{A9EE5FD8-32AF-4EA8-9289-91CC9F0E55FD}" type="slidenum">
              <a:rPr lang="es-CL" smtClean="0"/>
              <a:t>16</a:t>
            </a:fld>
            <a:endParaRPr lang="es-CL"/>
          </a:p>
        </p:txBody>
      </p:sp>
    </p:spTree>
    <p:extLst>
      <p:ext uri="{BB962C8B-B14F-4D97-AF65-F5344CB8AC3E}">
        <p14:creationId xmlns:p14="http://schemas.microsoft.com/office/powerpoint/2010/main" val="3243775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p:txBody>
          <a:bodyPr/>
          <a:lstStyle/>
          <a:p>
            <a:r>
              <a:rPr lang="es-CL" dirty="0">
                <a:latin typeface="Times New Roman" panose="02020603050405020304" pitchFamily="18" charset="0"/>
                <a:cs typeface="Times New Roman" panose="02020603050405020304" pitchFamily="18" charset="0"/>
              </a:rPr>
              <a:t>Concepción del proyecto</a:t>
            </a:r>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p:txBody>
          <a:bodyPr/>
          <a:lstStyle/>
          <a:p>
            <a:r>
              <a:rPr lang="es-CL" dirty="0">
                <a:latin typeface="Times New Roman" panose="02020603050405020304" pitchFamily="18" charset="0"/>
                <a:cs typeface="Times New Roman" panose="02020603050405020304" pitchFamily="18" charset="0"/>
              </a:rPr>
              <a:t>Propuesta</a:t>
            </a:r>
            <a:r>
              <a:rPr lang="en-US" dirty="0">
                <a:latin typeface="Times New Roman" panose="02020603050405020304" pitchFamily="18" charset="0"/>
                <a:cs typeface="Times New Roman" panose="02020603050405020304" pitchFamily="18" charset="0"/>
              </a:rPr>
              <a:t> por </a:t>
            </a:r>
            <a:r>
              <a:rPr lang="es-CL" dirty="0">
                <a:latin typeface="Times New Roman" panose="02020603050405020304" pitchFamily="18" charset="0"/>
                <a:cs typeface="Times New Roman" panose="02020603050405020304" pitchFamily="18" charset="0"/>
              </a:rPr>
              <a:t>parte</a:t>
            </a:r>
            <a:r>
              <a:rPr lang="en-US" dirty="0">
                <a:latin typeface="Times New Roman" panose="02020603050405020304" pitchFamily="18" charset="0"/>
                <a:cs typeface="Times New Roman" panose="02020603050405020304" pitchFamily="18" charset="0"/>
              </a:rPr>
              <a:t> del </a:t>
            </a:r>
            <a:r>
              <a:rPr lang="en-US" dirty="0" err="1">
                <a:latin typeface="Times New Roman" panose="02020603050405020304" pitchFamily="18" charset="0"/>
                <a:cs typeface="Times New Roman" panose="02020603050405020304" pitchFamily="18" charset="0"/>
              </a:rPr>
              <a:t>profesor</a:t>
            </a:r>
            <a:r>
              <a:rPr lang="en-US" dirty="0">
                <a:latin typeface="Times New Roman" panose="02020603050405020304" pitchFamily="18" charset="0"/>
                <a:cs typeface="Times New Roman" panose="02020603050405020304" pitchFamily="18" charset="0"/>
              </a:rPr>
              <a:t> Daniel Mora</a:t>
            </a:r>
          </a:p>
          <a:p>
            <a:r>
              <a:rPr lang="en-US" dirty="0">
                <a:latin typeface="Times New Roman" panose="02020603050405020304" pitchFamily="18" charset="0"/>
                <a:cs typeface="Times New Roman" panose="02020603050405020304" pitchFamily="18" charset="0"/>
              </a:rPr>
              <a:t>Proyecto Optimization of real-world water distribution systems and hydraulic elements using computational fluid dynamics (</a:t>
            </a:r>
            <a:r>
              <a:rPr lang="en-US" dirty="0" err="1">
                <a:latin typeface="Times New Roman" panose="02020603050405020304" pitchFamily="18" charset="0"/>
                <a:cs typeface="Times New Roman" panose="02020603050405020304" pitchFamily="18" charset="0"/>
              </a:rPr>
              <a:t>cfd</a:t>
            </a:r>
            <a:r>
              <a:rPr lang="en-US" dirty="0">
                <a:latin typeface="Times New Roman" panose="02020603050405020304" pitchFamily="18" charset="0"/>
                <a:cs typeface="Times New Roman" panose="02020603050405020304" pitchFamily="18" charset="0"/>
              </a:rPr>
              <a:t>) and evolutionary algorithms</a:t>
            </a:r>
          </a:p>
          <a:p>
            <a:r>
              <a:rPr lang="es-CL" dirty="0" err="1">
                <a:latin typeface="Times New Roman" panose="02020603050405020304" pitchFamily="18" charset="0"/>
                <a:cs typeface="Times New Roman" panose="02020603050405020304" pitchFamily="18" charset="0"/>
              </a:rPr>
              <a:t>Jmetal</a:t>
            </a:r>
            <a:r>
              <a:rPr lang="es-CL" dirty="0">
                <a:latin typeface="Times New Roman" panose="02020603050405020304" pitchFamily="18" charset="0"/>
                <a:cs typeface="Times New Roman" panose="02020603050405020304" pitchFamily="18" charset="0"/>
              </a:rPr>
              <a:t> + </a:t>
            </a:r>
            <a:r>
              <a:rPr lang="es-CL" dirty="0" err="1">
                <a:latin typeface="Times New Roman" panose="02020603050405020304" pitchFamily="18" charset="0"/>
                <a:cs typeface="Times New Roman" panose="02020603050405020304" pitchFamily="18" charset="0"/>
              </a:rPr>
              <a:t>EpanetToolkit</a:t>
            </a:r>
            <a:endParaRPr lang="es-CL" dirty="0">
              <a:latin typeface="Times New Roman" panose="02020603050405020304" pitchFamily="18" charset="0"/>
              <a:cs typeface="Times New Roman" panose="02020603050405020304" pitchFamily="18" charset="0"/>
            </a:endParaRPr>
          </a:p>
        </p:txBody>
      </p:sp>
      <p:sp>
        <p:nvSpPr>
          <p:cNvPr id="4" name="Marcador de número de diapositiva 3">
            <a:extLst>
              <a:ext uri="{FF2B5EF4-FFF2-40B4-BE49-F238E27FC236}">
                <a16:creationId xmlns:a16="http://schemas.microsoft.com/office/drawing/2014/main" id="{2B069BDD-7D43-451F-83B6-B9D7F84D45A0}"/>
              </a:ext>
            </a:extLst>
          </p:cNvPr>
          <p:cNvSpPr>
            <a:spLocks noGrp="1"/>
          </p:cNvSpPr>
          <p:nvPr>
            <p:ph type="sldNum" sz="quarter" idx="12"/>
          </p:nvPr>
        </p:nvSpPr>
        <p:spPr/>
        <p:txBody>
          <a:bodyPr/>
          <a:lstStyle/>
          <a:p>
            <a:fld id="{A9EE5FD8-32AF-4EA8-9289-91CC9F0E55FD}" type="slidenum">
              <a:rPr lang="es-CL" smtClean="0"/>
              <a:t>17</a:t>
            </a:fld>
            <a:endParaRPr lang="es-CL"/>
          </a:p>
        </p:txBody>
      </p:sp>
    </p:spTree>
    <p:extLst>
      <p:ext uri="{BB962C8B-B14F-4D97-AF65-F5344CB8AC3E}">
        <p14:creationId xmlns:p14="http://schemas.microsoft.com/office/powerpoint/2010/main" val="3361974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a:xfrm>
            <a:off x="648930" y="629266"/>
            <a:ext cx="9252154" cy="1223983"/>
          </a:xfrm>
        </p:spPr>
        <p:txBody>
          <a:bodyPr>
            <a:normAutofit/>
          </a:bodyPr>
          <a:lstStyle/>
          <a:p>
            <a:r>
              <a:rPr lang="es-CL" dirty="0">
                <a:latin typeface="Times New Roman" panose="02020603050405020304" pitchFamily="18" charset="0"/>
                <a:cs typeface="Times New Roman" panose="02020603050405020304" pitchFamily="18" charset="0"/>
              </a:rPr>
              <a:t>Planificación</a:t>
            </a:r>
          </a:p>
        </p:txBody>
      </p:sp>
      <p:sp>
        <p:nvSpPr>
          <p:cNvPr id="13" name="Content Placeholder 7">
            <a:extLst>
              <a:ext uri="{FF2B5EF4-FFF2-40B4-BE49-F238E27FC236}">
                <a16:creationId xmlns:a16="http://schemas.microsoft.com/office/drawing/2014/main" id="{2096D7DF-07F6-4716-AE67-479E8195EF47}"/>
              </a:ext>
            </a:extLst>
          </p:cNvPr>
          <p:cNvSpPr>
            <a:spLocks noGrp="1"/>
          </p:cNvSpPr>
          <p:nvPr>
            <p:ph idx="1"/>
          </p:nvPr>
        </p:nvSpPr>
        <p:spPr>
          <a:xfrm>
            <a:off x="1103311" y="2052214"/>
            <a:ext cx="5497514" cy="4196185"/>
          </a:xfrm>
        </p:spPr>
        <p:txBody>
          <a:bodyPr>
            <a:normAutofit/>
          </a:bodyPr>
          <a:lstStyle/>
          <a:p>
            <a:r>
              <a:rPr lang="es-CL" dirty="0">
                <a:latin typeface="Times New Roman" panose="02020603050405020304" pitchFamily="18" charset="0"/>
                <a:cs typeface="Times New Roman" panose="02020603050405020304" pitchFamily="18" charset="0"/>
              </a:rPr>
              <a:t>Iteración 1: Requisitos y Arquitectura</a:t>
            </a:r>
          </a:p>
          <a:p>
            <a:r>
              <a:rPr lang="es-CL" dirty="0">
                <a:latin typeface="Times New Roman" panose="02020603050405020304" pitchFamily="18" charset="0"/>
                <a:cs typeface="Times New Roman" panose="02020603050405020304" pitchFamily="18" charset="0"/>
              </a:rPr>
              <a:t>Iteración 2: Problema monoobjetivo y Algoritmo Genético (GA)</a:t>
            </a:r>
          </a:p>
          <a:p>
            <a:r>
              <a:rPr lang="es-CL" dirty="0">
                <a:latin typeface="Times New Roman" panose="02020603050405020304" pitchFamily="18" charset="0"/>
                <a:cs typeface="Times New Roman" panose="02020603050405020304" pitchFamily="18" charset="0"/>
              </a:rPr>
              <a:t>Iteración 3: Interfaz gráfica (GUI)</a:t>
            </a:r>
          </a:p>
          <a:p>
            <a:r>
              <a:rPr lang="es-CL" dirty="0">
                <a:latin typeface="Times New Roman" panose="02020603050405020304" pitchFamily="18" charset="0"/>
                <a:cs typeface="Times New Roman" panose="02020603050405020304" pitchFamily="18" charset="0"/>
              </a:rPr>
              <a:t>Iteración 4: Problema multiobjetivo y Algoritmo Non-</a:t>
            </a:r>
            <a:r>
              <a:rPr lang="es-CL" dirty="0" err="1">
                <a:latin typeface="Times New Roman" panose="02020603050405020304" pitchFamily="18" charset="0"/>
                <a:cs typeface="Times New Roman" panose="02020603050405020304" pitchFamily="18" charset="0"/>
              </a:rPr>
              <a:t>Dominated</a:t>
            </a:r>
            <a:r>
              <a:rPr lang="es-CL" dirty="0">
                <a:latin typeface="Times New Roman" panose="02020603050405020304" pitchFamily="18" charset="0"/>
                <a:cs typeface="Times New Roman" panose="02020603050405020304" pitchFamily="18" charset="0"/>
              </a:rPr>
              <a:t> </a:t>
            </a:r>
            <a:r>
              <a:rPr lang="es-CL" dirty="0" err="1">
                <a:latin typeface="Times New Roman" panose="02020603050405020304" pitchFamily="18" charset="0"/>
                <a:cs typeface="Times New Roman" panose="02020603050405020304" pitchFamily="18" charset="0"/>
              </a:rPr>
              <a:t>Sorting</a:t>
            </a:r>
            <a:r>
              <a:rPr lang="es-CL" dirty="0">
                <a:latin typeface="Times New Roman" panose="02020603050405020304" pitchFamily="18" charset="0"/>
                <a:cs typeface="Times New Roman" panose="02020603050405020304" pitchFamily="18" charset="0"/>
              </a:rPr>
              <a:t> </a:t>
            </a:r>
            <a:r>
              <a:rPr lang="es-CL" dirty="0" err="1">
                <a:latin typeface="Times New Roman" panose="02020603050405020304" pitchFamily="18" charset="0"/>
                <a:cs typeface="Times New Roman" panose="02020603050405020304" pitchFamily="18" charset="0"/>
              </a:rPr>
              <a:t>Genetic</a:t>
            </a:r>
            <a:r>
              <a:rPr lang="es-CL" dirty="0">
                <a:latin typeface="Times New Roman" panose="02020603050405020304" pitchFamily="18" charset="0"/>
                <a:cs typeface="Times New Roman" panose="02020603050405020304" pitchFamily="18" charset="0"/>
              </a:rPr>
              <a:t> </a:t>
            </a:r>
            <a:r>
              <a:rPr lang="es-CL" dirty="0" err="1">
                <a:latin typeface="Times New Roman" panose="02020603050405020304" pitchFamily="18" charset="0"/>
                <a:cs typeface="Times New Roman" panose="02020603050405020304" pitchFamily="18" charset="0"/>
              </a:rPr>
              <a:t>Algorithm</a:t>
            </a:r>
            <a:r>
              <a:rPr lang="es-CL" dirty="0">
                <a:latin typeface="Times New Roman" panose="02020603050405020304" pitchFamily="18" charset="0"/>
                <a:cs typeface="Times New Roman" panose="02020603050405020304" pitchFamily="18" charset="0"/>
              </a:rPr>
              <a:t> II (NSGAII)</a:t>
            </a:r>
          </a:p>
          <a:p>
            <a:r>
              <a:rPr lang="es-CL" dirty="0">
                <a:latin typeface="Times New Roman" panose="02020603050405020304" pitchFamily="18" charset="0"/>
                <a:cs typeface="Times New Roman" panose="02020603050405020304" pitchFamily="18" charset="0"/>
              </a:rPr>
              <a:t>Iteración 5: Experimentos y simulación </a:t>
            </a:r>
            <a:r>
              <a:rPr lang="es-CL" dirty="0" err="1">
                <a:latin typeface="Times New Roman" panose="02020603050405020304" pitchFamily="18" charset="0"/>
                <a:cs typeface="Times New Roman" panose="02020603050405020304" pitchFamily="18" charset="0"/>
              </a:rPr>
              <a:t>hidraúlica</a:t>
            </a:r>
            <a:r>
              <a:rPr lang="es-CL" dirty="0">
                <a:latin typeface="Times New Roman" panose="02020603050405020304" pitchFamily="18" charset="0"/>
                <a:cs typeface="Times New Roman" panose="02020603050405020304" pitchFamily="18" charset="0"/>
              </a:rPr>
              <a:t>.</a:t>
            </a:r>
          </a:p>
          <a:p>
            <a:r>
              <a:rPr lang="es-CL" dirty="0">
                <a:latin typeface="Times New Roman" panose="02020603050405020304" pitchFamily="18" charset="0"/>
                <a:cs typeface="Times New Roman" panose="02020603050405020304" pitchFamily="18" charset="0"/>
              </a:rPr>
              <a:t>Iteración 6: Afinación de detalles.</a:t>
            </a:r>
          </a:p>
          <a:p>
            <a:endParaRPr lang="es-CL" dirty="0">
              <a:latin typeface="Times New Roman" panose="02020603050405020304" pitchFamily="18" charset="0"/>
              <a:cs typeface="Times New Roman" panose="02020603050405020304" pitchFamily="18" charset="0"/>
            </a:endParaRPr>
          </a:p>
          <a:p>
            <a:endParaRPr lang="es-CL" dirty="0">
              <a:latin typeface="Times New Roman" panose="02020603050405020304" pitchFamily="18" charset="0"/>
              <a:cs typeface="Times New Roman" panose="02020603050405020304" pitchFamily="18" charset="0"/>
            </a:endParaRPr>
          </a:p>
          <a:p>
            <a:endParaRPr lang="es-CL" dirty="0">
              <a:latin typeface="Times New Roman" panose="02020603050405020304" pitchFamily="18" charset="0"/>
              <a:cs typeface="Times New Roman" panose="02020603050405020304" pitchFamily="18" charset="0"/>
            </a:endParaRPr>
          </a:p>
          <a:p>
            <a:endParaRPr lang="es-CL" dirty="0">
              <a:latin typeface="Times New Roman" panose="02020603050405020304" pitchFamily="18" charset="0"/>
              <a:cs typeface="Times New Roman" panose="02020603050405020304" pitchFamily="18" charset="0"/>
            </a:endParaRPr>
          </a:p>
        </p:txBody>
      </p:sp>
      <p:pic>
        <p:nvPicPr>
          <p:cNvPr id="4" name="Marcador de contenido 3">
            <a:extLst>
              <a:ext uri="{FF2B5EF4-FFF2-40B4-BE49-F238E27FC236}">
                <a16:creationId xmlns:a16="http://schemas.microsoft.com/office/drawing/2014/main" id="{1405D04B-04D5-44A6-A5DC-8C29A4FEA4D3}"/>
              </a:ext>
            </a:extLst>
          </p:cNvPr>
          <p:cNvPicPr>
            <a:picLocks noChangeAspect="1"/>
          </p:cNvPicPr>
          <p:nvPr/>
        </p:nvPicPr>
        <p:blipFill>
          <a:blip r:embed="rId4"/>
          <a:stretch>
            <a:fillRect/>
          </a:stretch>
        </p:blipFill>
        <p:spPr>
          <a:xfrm>
            <a:off x="6777335" y="2052213"/>
            <a:ext cx="4080789" cy="4196185"/>
          </a:xfrm>
          <a:prstGeom prst="rect">
            <a:avLst/>
          </a:prstGeom>
          <a:effectLst>
            <a:outerShdw blurRad="50800" dist="38100" dir="5400000" algn="t" rotWithShape="0">
              <a:prstClr val="black">
                <a:alpha val="43000"/>
              </a:prstClr>
            </a:outerShdw>
          </a:effectLst>
        </p:spPr>
      </p:pic>
      <p:sp>
        <p:nvSpPr>
          <p:cNvPr id="3" name="Marcador de número de diapositiva 2">
            <a:extLst>
              <a:ext uri="{FF2B5EF4-FFF2-40B4-BE49-F238E27FC236}">
                <a16:creationId xmlns:a16="http://schemas.microsoft.com/office/drawing/2014/main" id="{F508D4BA-1CA8-4FE1-8BE0-FCE952D122C9}"/>
              </a:ext>
            </a:extLst>
          </p:cNvPr>
          <p:cNvSpPr>
            <a:spLocks noGrp="1"/>
          </p:cNvSpPr>
          <p:nvPr>
            <p:ph type="sldNum" sz="quarter" idx="12"/>
          </p:nvPr>
        </p:nvSpPr>
        <p:spPr/>
        <p:txBody>
          <a:bodyPr/>
          <a:lstStyle/>
          <a:p>
            <a:fld id="{A9EE5FD8-32AF-4EA8-9289-91CC9F0E55FD}" type="slidenum">
              <a:rPr lang="es-CL" smtClean="0"/>
              <a:t>18</a:t>
            </a:fld>
            <a:endParaRPr lang="es-CL"/>
          </a:p>
        </p:txBody>
      </p:sp>
    </p:spTree>
    <p:extLst>
      <p:ext uri="{BB962C8B-B14F-4D97-AF65-F5344CB8AC3E}">
        <p14:creationId xmlns:p14="http://schemas.microsoft.com/office/powerpoint/2010/main" val="4002276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a:xfrm>
            <a:off x="648930" y="629266"/>
            <a:ext cx="9252154" cy="1223983"/>
          </a:xfrm>
        </p:spPr>
        <p:txBody>
          <a:bodyPr>
            <a:normAutofit/>
          </a:bodyPr>
          <a:lstStyle/>
          <a:p>
            <a:r>
              <a:rPr lang="es-CL" dirty="0">
                <a:latin typeface="Times New Roman" panose="02020603050405020304" pitchFamily="18" charset="0"/>
                <a:cs typeface="Times New Roman" panose="02020603050405020304" pitchFamily="18" charset="0"/>
              </a:rPr>
              <a:t>Tecnología utilizada</a:t>
            </a:r>
          </a:p>
        </p:txBody>
      </p:sp>
      <p:sp>
        <p:nvSpPr>
          <p:cNvPr id="13" name="Content Placeholder 7">
            <a:extLst>
              <a:ext uri="{FF2B5EF4-FFF2-40B4-BE49-F238E27FC236}">
                <a16:creationId xmlns:a16="http://schemas.microsoft.com/office/drawing/2014/main" id="{2096D7DF-07F6-4716-AE67-479E8195EF47}"/>
              </a:ext>
            </a:extLst>
          </p:cNvPr>
          <p:cNvSpPr>
            <a:spLocks noGrp="1"/>
          </p:cNvSpPr>
          <p:nvPr>
            <p:ph idx="1"/>
          </p:nvPr>
        </p:nvSpPr>
        <p:spPr>
          <a:xfrm>
            <a:off x="1103311" y="2052214"/>
            <a:ext cx="5497514" cy="4196185"/>
          </a:xfrm>
        </p:spPr>
        <p:txBody>
          <a:bodyPr>
            <a:normAutofit/>
          </a:bodyPr>
          <a:lstStyle/>
          <a:p>
            <a:endParaRPr lang="es-CL" dirty="0"/>
          </a:p>
          <a:p>
            <a:endParaRPr lang="es-CL" dirty="0"/>
          </a:p>
          <a:p>
            <a:endParaRPr lang="es-CL" dirty="0"/>
          </a:p>
          <a:p>
            <a:endParaRPr lang="es-CL" dirty="0"/>
          </a:p>
        </p:txBody>
      </p:sp>
      <p:pic>
        <p:nvPicPr>
          <p:cNvPr id="4098" name="Picture 2" descr="Java, el lenguaje más usado y su evolución">
            <a:extLst>
              <a:ext uri="{FF2B5EF4-FFF2-40B4-BE49-F238E27FC236}">
                <a16:creationId xmlns:a16="http://schemas.microsoft.com/office/drawing/2014/main" id="{A4FC6B5D-7DCD-408D-B4C0-385526621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071" y="2186624"/>
            <a:ext cx="2647950" cy="2647950"/>
          </a:xfrm>
          <a:prstGeom prst="rect">
            <a:avLst/>
          </a:prstGeom>
          <a:solidFill>
            <a:schemeClr val="tx1"/>
          </a:solidFill>
        </p:spPr>
      </p:pic>
      <p:pic>
        <p:nvPicPr>
          <p:cNvPr id="4100" name="Picture 4" descr="JavaFX now available as a separate module - SD Times">
            <a:extLst>
              <a:ext uri="{FF2B5EF4-FFF2-40B4-BE49-F238E27FC236}">
                <a16:creationId xmlns:a16="http://schemas.microsoft.com/office/drawing/2014/main" id="{ABD16BF2-74AD-40A8-9EA7-F780458431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6418" y="2186624"/>
            <a:ext cx="2859786" cy="26479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álculo y modelado de instalaciones con CYPE en entorno BIM ...">
            <a:extLst>
              <a:ext uri="{FF2B5EF4-FFF2-40B4-BE49-F238E27FC236}">
                <a16:creationId xmlns:a16="http://schemas.microsoft.com/office/drawing/2014/main" id="{571BFFB7-9233-40A8-9FBF-E0603E2319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3429" y="2164556"/>
            <a:ext cx="2662237" cy="2662237"/>
          </a:xfrm>
          <a:prstGeom prst="rect">
            <a:avLst/>
          </a:prstGeom>
          <a:solidFill>
            <a:schemeClr val="tx1"/>
          </a:solidFill>
        </p:spPr>
      </p:pic>
      <p:sp>
        <p:nvSpPr>
          <p:cNvPr id="3" name="Marcador de número de diapositiva 2">
            <a:extLst>
              <a:ext uri="{FF2B5EF4-FFF2-40B4-BE49-F238E27FC236}">
                <a16:creationId xmlns:a16="http://schemas.microsoft.com/office/drawing/2014/main" id="{5AF5F3BB-CDFD-4D8B-8036-02CD36F91918}"/>
              </a:ext>
            </a:extLst>
          </p:cNvPr>
          <p:cNvSpPr>
            <a:spLocks noGrp="1"/>
          </p:cNvSpPr>
          <p:nvPr>
            <p:ph type="sldNum" sz="quarter" idx="12"/>
          </p:nvPr>
        </p:nvSpPr>
        <p:spPr/>
        <p:txBody>
          <a:bodyPr/>
          <a:lstStyle/>
          <a:p>
            <a:fld id="{A9EE5FD8-32AF-4EA8-9289-91CC9F0E55FD}" type="slidenum">
              <a:rPr lang="es-CL" smtClean="0"/>
              <a:t>19</a:t>
            </a:fld>
            <a:endParaRPr lang="es-CL"/>
          </a:p>
        </p:txBody>
      </p:sp>
    </p:spTree>
    <p:extLst>
      <p:ext uri="{BB962C8B-B14F-4D97-AF65-F5344CB8AC3E}">
        <p14:creationId xmlns:p14="http://schemas.microsoft.com/office/powerpoint/2010/main" val="4277151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15FEDB-EE5F-4BE0-88FB-E6E18FDDF9B6}"/>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r>
              <a:rPr lang="en-US" sz="8000" b="0" i="0" kern="1200" dirty="0" err="1">
                <a:solidFill>
                  <a:schemeClr val="tx2"/>
                </a:solidFill>
                <a:latin typeface="Times New Roman" panose="02020603050405020304" pitchFamily="18" charset="0"/>
                <a:cs typeface="Times New Roman" panose="02020603050405020304" pitchFamily="18" charset="0"/>
              </a:rPr>
              <a:t>Introducción</a:t>
            </a:r>
            <a:endParaRPr lang="en-US" sz="8000" b="0" i="0" kern="1200" dirty="0">
              <a:solidFill>
                <a:schemeClr val="tx2"/>
              </a:solidFill>
              <a:latin typeface="Times New Roman" panose="02020603050405020304" pitchFamily="18" charset="0"/>
              <a:cs typeface="Times New Roman" panose="02020603050405020304" pitchFamily="18" charset="0"/>
            </a:endParaRPr>
          </a:p>
        </p:txBody>
      </p:sp>
      <p:sp>
        <p:nvSpPr>
          <p:cNvPr id="3" name="Marcador de número de diapositiva 2">
            <a:extLst>
              <a:ext uri="{FF2B5EF4-FFF2-40B4-BE49-F238E27FC236}">
                <a16:creationId xmlns:a16="http://schemas.microsoft.com/office/drawing/2014/main" id="{054132E5-4BDB-42D6-888C-FEF4F0DD8F52}"/>
              </a:ext>
            </a:extLst>
          </p:cNvPr>
          <p:cNvSpPr>
            <a:spLocks noGrp="1"/>
          </p:cNvSpPr>
          <p:nvPr>
            <p:ph type="sldNum" sz="quarter" idx="12"/>
          </p:nvPr>
        </p:nvSpPr>
        <p:spPr/>
        <p:txBody>
          <a:bodyPr/>
          <a:lstStyle/>
          <a:p>
            <a:fld id="{A9EE5FD8-32AF-4EA8-9289-91CC9F0E55FD}" type="slidenum">
              <a:rPr lang="es-CL" smtClean="0"/>
              <a:t>2</a:t>
            </a:fld>
            <a:endParaRPr lang="es-CL"/>
          </a:p>
        </p:txBody>
      </p:sp>
    </p:spTree>
    <p:extLst>
      <p:ext uri="{BB962C8B-B14F-4D97-AF65-F5344CB8AC3E}">
        <p14:creationId xmlns:p14="http://schemas.microsoft.com/office/powerpoint/2010/main" val="3241013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p:txBody>
          <a:bodyPr/>
          <a:lstStyle/>
          <a:p>
            <a:r>
              <a:rPr lang="es-CL" dirty="0">
                <a:latin typeface="Times New Roman" panose="02020603050405020304" pitchFamily="18" charset="0"/>
                <a:cs typeface="Times New Roman" panose="02020603050405020304" pitchFamily="18" charset="0"/>
              </a:rPr>
              <a:t>Requisitos</a:t>
            </a:r>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a:xfrm>
            <a:off x="779463" y="1652868"/>
            <a:ext cx="3906838" cy="4195481"/>
          </a:xfrm>
        </p:spPr>
        <p:txBody>
          <a:bodyPr/>
          <a:lstStyle/>
          <a:p>
            <a:r>
              <a:rPr lang="es-CL" dirty="0">
                <a:latin typeface="Times New Roman" panose="02020603050405020304" pitchFamily="18" charset="0"/>
                <a:cs typeface="Times New Roman" panose="02020603050405020304" pitchFamily="18" charset="0"/>
              </a:rPr>
              <a:t>Captura, priorización y especificación formal de los requisitos</a:t>
            </a:r>
          </a:p>
          <a:p>
            <a:r>
              <a:rPr lang="es-CL" dirty="0">
                <a:latin typeface="Times New Roman" panose="02020603050405020304" pitchFamily="18" charset="0"/>
                <a:cs typeface="Times New Roman" panose="02020603050405020304" pitchFamily="18" charset="0"/>
              </a:rPr>
              <a:t>32 Requisitos de usuario</a:t>
            </a:r>
          </a:p>
          <a:p>
            <a:r>
              <a:rPr lang="es-CL" dirty="0">
                <a:latin typeface="Times New Roman" panose="02020603050405020304" pitchFamily="18" charset="0"/>
                <a:cs typeface="Times New Roman" panose="02020603050405020304" pitchFamily="18" charset="0"/>
              </a:rPr>
              <a:t>Documento de especificación formal   de requisitos.</a:t>
            </a:r>
          </a:p>
        </p:txBody>
      </p:sp>
      <p:pic>
        <p:nvPicPr>
          <p:cNvPr id="4" name="Imagen 3">
            <a:extLst>
              <a:ext uri="{FF2B5EF4-FFF2-40B4-BE49-F238E27FC236}">
                <a16:creationId xmlns:a16="http://schemas.microsoft.com/office/drawing/2014/main" id="{748E9EA6-7B9F-4C9D-BF8C-713B0DAEB9BD}"/>
              </a:ext>
            </a:extLst>
          </p:cNvPr>
          <p:cNvPicPr>
            <a:picLocks noChangeAspect="1"/>
          </p:cNvPicPr>
          <p:nvPr/>
        </p:nvPicPr>
        <p:blipFill>
          <a:blip r:embed="rId3"/>
          <a:stretch>
            <a:fillRect/>
          </a:stretch>
        </p:blipFill>
        <p:spPr>
          <a:xfrm>
            <a:off x="6096000" y="1569984"/>
            <a:ext cx="5715000" cy="2635293"/>
          </a:xfrm>
          <a:prstGeom prst="rect">
            <a:avLst/>
          </a:prstGeom>
        </p:spPr>
      </p:pic>
      <p:sp>
        <p:nvSpPr>
          <p:cNvPr id="5" name="Marcador de número de diapositiva 4">
            <a:extLst>
              <a:ext uri="{FF2B5EF4-FFF2-40B4-BE49-F238E27FC236}">
                <a16:creationId xmlns:a16="http://schemas.microsoft.com/office/drawing/2014/main" id="{F3605843-DCF6-4B6E-8CE9-7726F9D7C5D9}"/>
              </a:ext>
            </a:extLst>
          </p:cNvPr>
          <p:cNvSpPr>
            <a:spLocks noGrp="1"/>
          </p:cNvSpPr>
          <p:nvPr>
            <p:ph type="sldNum" sz="quarter" idx="12"/>
          </p:nvPr>
        </p:nvSpPr>
        <p:spPr/>
        <p:txBody>
          <a:bodyPr/>
          <a:lstStyle/>
          <a:p>
            <a:fld id="{A9EE5FD8-32AF-4EA8-9289-91CC9F0E55FD}" type="slidenum">
              <a:rPr lang="es-CL" smtClean="0"/>
              <a:t>20</a:t>
            </a:fld>
            <a:endParaRPr lang="es-CL"/>
          </a:p>
        </p:txBody>
      </p:sp>
    </p:spTree>
    <p:extLst>
      <p:ext uri="{BB962C8B-B14F-4D97-AF65-F5344CB8AC3E}">
        <p14:creationId xmlns:p14="http://schemas.microsoft.com/office/powerpoint/2010/main" val="2746713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p:txBody>
          <a:bodyPr/>
          <a:lstStyle/>
          <a:p>
            <a:r>
              <a:rPr lang="es-CL" dirty="0">
                <a:latin typeface="Times New Roman" panose="02020603050405020304" pitchFamily="18" charset="0"/>
                <a:cs typeface="Times New Roman" panose="02020603050405020304" pitchFamily="18" charset="0"/>
              </a:rPr>
              <a:t>Diseño</a:t>
            </a:r>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a:xfrm>
            <a:off x="1103312" y="2052918"/>
            <a:ext cx="9888538" cy="4195481"/>
          </a:xfrm>
        </p:spPr>
        <p:txBody>
          <a:bodyPr/>
          <a:lstStyle/>
          <a:p>
            <a:r>
              <a:rPr lang="es-MX" dirty="0">
                <a:latin typeface="Times New Roman" panose="02020603050405020304" pitchFamily="18" charset="0"/>
                <a:cs typeface="Times New Roman" panose="02020603050405020304" pitchFamily="18" charset="0"/>
              </a:rPr>
              <a:t>Diseñar los módulos de la aplicación y la interacción entre ellos.</a:t>
            </a:r>
          </a:p>
          <a:p>
            <a:r>
              <a:rPr lang="es-MX" dirty="0">
                <a:latin typeface="Times New Roman" panose="02020603050405020304" pitchFamily="18" charset="0"/>
                <a:cs typeface="Times New Roman" panose="02020603050405020304" pitchFamily="18" charset="0"/>
              </a:rPr>
              <a:t>Documento de diseño</a:t>
            </a:r>
          </a:p>
          <a:p>
            <a:pPr lvl="1"/>
            <a:r>
              <a:rPr lang="es-MX" dirty="0">
                <a:latin typeface="Times New Roman" panose="02020603050405020304" pitchFamily="18" charset="0"/>
                <a:cs typeface="Times New Roman" panose="02020603050405020304" pitchFamily="18" charset="0"/>
              </a:rPr>
              <a:t>Arquitectura Física</a:t>
            </a:r>
          </a:p>
          <a:p>
            <a:pPr lvl="1"/>
            <a:r>
              <a:rPr lang="es-MX" dirty="0">
                <a:latin typeface="Times New Roman" panose="02020603050405020304" pitchFamily="18" charset="0"/>
                <a:cs typeface="Times New Roman" panose="02020603050405020304" pitchFamily="18" charset="0"/>
              </a:rPr>
              <a:t>Arquitectura Lógica</a:t>
            </a:r>
          </a:p>
          <a:p>
            <a:pPr lvl="1"/>
            <a:r>
              <a:rPr lang="es-MX" dirty="0">
                <a:latin typeface="Times New Roman" panose="02020603050405020304" pitchFamily="18" charset="0"/>
                <a:cs typeface="Times New Roman" panose="02020603050405020304" pitchFamily="18" charset="0"/>
              </a:rPr>
              <a:t>Diagrama de clases</a:t>
            </a:r>
          </a:p>
          <a:p>
            <a:pPr lvl="1"/>
            <a:r>
              <a:rPr lang="es-MX" dirty="0">
                <a:latin typeface="Times New Roman" panose="02020603050405020304" pitchFamily="18" charset="0"/>
                <a:cs typeface="Times New Roman" panose="02020603050405020304" pitchFamily="18" charset="0"/>
              </a:rPr>
              <a:t>Diagrama de secuencia</a:t>
            </a:r>
          </a:p>
          <a:p>
            <a:pPr lvl="1"/>
            <a:r>
              <a:rPr lang="es-MX" dirty="0">
                <a:latin typeface="Times New Roman" panose="02020603050405020304" pitchFamily="18" charset="0"/>
                <a:cs typeface="Times New Roman" panose="02020603050405020304" pitchFamily="18" charset="0"/>
              </a:rPr>
              <a:t>Diseño de interfaces</a:t>
            </a:r>
          </a:p>
          <a:p>
            <a:endParaRPr lang="es-MX" dirty="0">
              <a:latin typeface="Times New Roman" panose="02020603050405020304" pitchFamily="18" charset="0"/>
              <a:cs typeface="Times New Roman" panose="02020603050405020304" pitchFamily="18" charset="0"/>
            </a:endParaRPr>
          </a:p>
          <a:p>
            <a:endParaRPr lang="es-MX" dirty="0">
              <a:latin typeface="Times New Roman" panose="02020603050405020304" pitchFamily="18" charset="0"/>
              <a:cs typeface="Times New Roman" panose="02020603050405020304" pitchFamily="18" charset="0"/>
            </a:endParaRPr>
          </a:p>
        </p:txBody>
      </p:sp>
      <p:sp>
        <p:nvSpPr>
          <p:cNvPr id="4" name="Marcador de número de diapositiva 3">
            <a:extLst>
              <a:ext uri="{FF2B5EF4-FFF2-40B4-BE49-F238E27FC236}">
                <a16:creationId xmlns:a16="http://schemas.microsoft.com/office/drawing/2014/main" id="{D23EA8B5-0A5F-4A85-A232-7BF81C13529F}"/>
              </a:ext>
            </a:extLst>
          </p:cNvPr>
          <p:cNvSpPr>
            <a:spLocks noGrp="1"/>
          </p:cNvSpPr>
          <p:nvPr>
            <p:ph type="sldNum" sz="quarter" idx="12"/>
          </p:nvPr>
        </p:nvSpPr>
        <p:spPr/>
        <p:txBody>
          <a:bodyPr/>
          <a:lstStyle/>
          <a:p>
            <a:fld id="{A9EE5FD8-32AF-4EA8-9289-91CC9F0E55FD}" type="slidenum">
              <a:rPr lang="es-CL" smtClean="0"/>
              <a:t>21</a:t>
            </a:fld>
            <a:endParaRPr lang="es-CL"/>
          </a:p>
        </p:txBody>
      </p:sp>
    </p:spTree>
    <p:extLst>
      <p:ext uri="{BB962C8B-B14F-4D97-AF65-F5344CB8AC3E}">
        <p14:creationId xmlns:p14="http://schemas.microsoft.com/office/powerpoint/2010/main" val="2447132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p:txBody>
          <a:bodyPr/>
          <a:lstStyle/>
          <a:p>
            <a:r>
              <a:rPr lang="es-CL" dirty="0"/>
              <a:t>Diseño</a:t>
            </a:r>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a:xfrm>
            <a:off x="1103312" y="2052918"/>
            <a:ext cx="9888538" cy="4195481"/>
          </a:xfrm>
        </p:spPr>
        <p:txBody>
          <a:bodyPr/>
          <a:lstStyle/>
          <a:p>
            <a:r>
              <a:rPr lang="es-MX" dirty="0"/>
              <a:t>Arquitectura Física</a:t>
            </a:r>
          </a:p>
        </p:txBody>
      </p:sp>
      <p:pic>
        <p:nvPicPr>
          <p:cNvPr id="4" name="Imagen 3">
            <a:extLst>
              <a:ext uri="{FF2B5EF4-FFF2-40B4-BE49-F238E27FC236}">
                <a16:creationId xmlns:a16="http://schemas.microsoft.com/office/drawing/2014/main" id="{0EF9950E-D84E-47E3-9E36-C897F220FE54}"/>
              </a:ext>
            </a:extLst>
          </p:cNvPr>
          <p:cNvPicPr>
            <a:picLocks noChangeAspect="1"/>
          </p:cNvPicPr>
          <p:nvPr/>
        </p:nvPicPr>
        <p:blipFill>
          <a:blip r:embed="rId3"/>
          <a:stretch>
            <a:fillRect/>
          </a:stretch>
        </p:blipFill>
        <p:spPr>
          <a:xfrm>
            <a:off x="4545993" y="2848884"/>
            <a:ext cx="2647950" cy="1838325"/>
          </a:xfrm>
          <a:prstGeom prst="rect">
            <a:avLst/>
          </a:prstGeom>
        </p:spPr>
      </p:pic>
      <p:sp>
        <p:nvSpPr>
          <p:cNvPr id="5" name="Marcador de número de diapositiva 4">
            <a:extLst>
              <a:ext uri="{FF2B5EF4-FFF2-40B4-BE49-F238E27FC236}">
                <a16:creationId xmlns:a16="http://schemas.microsoft.com/office/drawing/2014/main" id="{0408F8F9-2AAD-4FBC-BC7F-176AE307744D}"/>
              </a:ext>
            </a:extLst>
          </p:cNvPr>
          <p:cNvSpPr>
            <a:spLocks noGrp="1"/>
          </p:cNvSpPr>
          <p:nvPr>
            <p:ph type="sldNum" sz="quarter" idx="12"/>
          </p:nvPr>
        </p:nvSpPr>
        <p:spPr/>
        <p:txBody>
          <a:bodyPr/>
          <a:lstStyle/>
          <a:p>
            <a:fld id="{A9EE5FD8-32AF-4EA8-9289-91CC9F0E55FD}" type="slidenum">
              <a:rPr lang="es-CL" smtClean="0"/>
              <a:t>22</a:t>
            </a:fld>
            <a:endParaRPr lang="es-CL"/>
          </a:p>
        </p:txBody>
      </p:sp>
    </p:spTree>
    <p:extLst>
      <p:ext uri="{BB962C8B-B14F-4D97-AF65-F5344CB8AC3E}">
        <p14:creationId xmlns:p14="http://schemas.microsoft.com/office/powerpoint/2010/main" val="2989349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p:txBody>
          <a:bodyPr/>
          <a:lstStyle/>
          <a:p>
            <a:r>
              <a:rPr lang="es-CL" dirty="0"/>
              <a:t>Diseño</a:t>
            </a:r>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a:xfrm>
            <a:off x="1103312" y="2052918"/>
            <a:ext cx="9888538" cy="4195481"/>
          </a:xfrm>
        </p:spPr>
        <p:txBody>
          <a:bodyPr/>
          <a:lstStyle/>
          <a:p>
            <a:r>
              <a:rPr lang="es-MX" dirty="0"/>
              <a:t>Arquitectura Lógica</a:t>
            </a:r>
          </a:p>
        </p:txBody>
      </p:sp>
      <p:graphicFrame>
        <p:nvGraphicFramePr>
          <p:cNvPr id="5" name="Objeto 4">
            <a:extLst>
              <a:ext uri="{FF2B5EF4-FFF2-40B4-BE49-F238E27FC236}">
                <a16:creationId xmlns:a16="http://schemas.microsoft.com/office/drawing/2014/main" id="{D23A85D5-8952-464B-8940-9727CCD6252B}"/>
              </a:ext>
            </a:extLst>
          </p:cNvPr>
          <p:cNvGraphicFramePr>
            <a:graphicFrameLocks noChangeAspect="1"/>
          </p:cNvGraphicFramePr>
          <p:nvPr>
            <p:extLst>
              <p:ext uri="{D42A27DB-BD31-4B8C-83A1-F6EECF244321}">
                <p14:modId xmlns:p14="http://schemas.microsoft.com/office/powerpoint/2010/main" val="1455842196"/>
              </p:ext>
            </p:extLst>
          </p:nvPr>
        </p:nvGraphicFramePr>
        <p:xfrm>
          <a:off x="2766218" y="2722313"/>
          <a:ext cx="7284616" cy="3478431"/>
        </p:xfrm>
        <a:graphic>
          <a:graphicData uri="http://schemas.openxmlformats.org/presentationml/2006/ole">
            <mc:AlternateContent xmlns:mc="http://schemas.openxmlformats.org/markup-compatibility/2006">
              <mc:Choice xmlns:v="urn:schemas-microsoft-com:vml" Requires="v">
                <p:oleObj spid="_x0000_s10322" name="PDF" r:id="rId4" imgW="0" imgH="360" progId="FoxitReader.Document">
                  <p:embed/>
                </p:oleObj>
              </mc:Choice>
              <mc:Fallback>
                <p:oleObj name="PDF" r:id="rId4" imgW="0" imgH="360" progId="FoxitReader.Document">
                  <p:embed/>
                  <p:pic>
                    <p:nvPicPr>
                      <p:cNvPr id="0" name=""/>
                      <p:cNvPicPr/>
                      <p:nvPr/>
                    </p:nvPicPr>
                    <p:blipFill>
                      <a:blip r:embed="rId5"/>
                      <a:stretch>
                        <a:fillRect/>
                      </a:stretch>
                    </p:blipFill>
                    <p:spPr>
                      <a:xfrm>
                        <a:off x="2766218" y="2722313"/>
                        <a:ext cx="7284616" cy="3478431"/>
                      </a:xfrm>
                      <a:prstGeom prst="rect">
                        <a:avLst/>
                      </a:prstGeom>
                    </p:spPr>
                  </p:pic>
                </p:oleObj>
              </mc:Fallback>
            </mc:AlternateContent>
          </a:graphicData>
        </a:graphic>
      </p:graphicFrame>
      <p:sp>
        <p:nvSpPr>
          <p:cNvPr id="4" name="Marcador de número de diapositiva 3">
            <a:extLst>
              <a:ext uri="{FF2B5EF4-FFF2-40B4-BE49-F238E27FC236}">
                <a16:creationId xmlns:a16="http://schemas.microsoft.com/office/drawing/2014/main" id="{C9F4C4EA-BFBD-41E9-8B04-C322ED1BAACF}"/>
              </a:ext>
            </a:extLst>
          </p:cNvPr>
          <p:cNvSpPr>
            <a:spLocks noGrp="1"/>
          </p:cNvSpPr>
          <p:nvPr>
            <p:ph type="sldNum" sz="quarter" idx="12"/>
          </p:nvPr>
        </p:nvSpPr>
        <p:spPr/>
        <p:txBody>
          <a:bodyPr/>
          <a:lstStyle/>
          <a:p>
            <a:fld id="{A9EE5FD8-32AF-4EA8-9289-91CC9F0E55FD}" type="slidenum">
              <a:rPr lang="es-CL" smtClean="0"/>
              <a:t>23</a:t>
            </a:fld>
            <a:endParaRPr lang="es-CL"/>
          </a:p>
        </p:txBody>
      </p:sp>
    </p:spTree>
    <p:extLst>
      <p:ext uri="{BB962C8B-B14F-4D97-AF65-F5344CB8AC3E}">
        <p14:creationId xmlns:p14="http://schemas.microsoft.com/office/powerpoint/2010/main" val="103008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p:txBody>
          <a:bodyPr/>
          <a:lstStyle/>
          <a:p>
            <a:r>
              <a:rPr lang="es-CL" dirty="0"/>
              <a:t>Implementación</a:t>
            </a:r>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p:txBody>
          <a:bodyPr/>
          <a:lstStyle/>
          <a:p>
            <a:r>
              <a:rPr lang="es-CL" dirty="0"/>
              <a:t>Codificación y generación del manual de usuario.</a:t>
            </a:r>
          </a:p>
          <a:p>
            <a:r>
              <a:rPr lang="es-CL" dirty="0"/>
              <a:t>Visualización de la red</a:t>
            </a:r>
          </a:p>
          <a:p>
            <a:endParaRPr lang="es-CL" dirty="0"/>
          </a:p>
          <a:p>
            <a:endParaRPr lang="es-CL" dirty="0"/>
          </a:p>
        </p:txBody>
      </p:sp>
      <p:pic>
        <p:nvPicPr>
          <p:cNvPr id="5" name="Imagen 4" descr="Imagen que contiene captura de pantalla&#10;&#10;Descripción generada automáticamente">
            <a:extLst>
              <a:ext uri="{FF2B5EF4-FFF2-40B4-BE49-F238E27FC236}">
                <a16:creationId xmlns:a16="http://schemas.microsoft.com/office/drawing/2014/main" id="{50FB111F-15E8-415D-8B1E-104C680ED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5492" y="2989779"/>
            <a:ext cx="6527290" cy="3537458"/>
          </a:xfrm>
          <a:prstGeom prst="rect">
            <a:avLst/>
          </a:prstGeom>
        </p:spPr>
      </p:pic>
      <p:sp>
        <p:nvSpPr>
          <p:cNvPr id="4" name="Marcador de número de diapositiva 3">
            <a:extLst>
              <a:ext uri="{FF2B5EF4-FFF2-40B4-BE49-F238E27FC236}">
                <a16:creationId xmlns:a16="http://schemas.microsoft.com/office/drawing/2014/main" id="{760C5D11-E19C-4F26-AE3C-803C8A2BF427}"/>
              </a:ext>
            </a:extLst>
          </p:cNvPr>
          <p:cNvSpPr>
            <a:spLocks noGrp="1"/>
          </p:cNvSpPr>
          <p:nvPr>
            <p:ph type="sldNum" sz="quarter" idx="12"/>
          </p:nvPr>
        </p:nvSpPr>
        <p:spPr/>
        <p:txBody>
          <a:bodyPr/>
          <a:lstStyle/>
          <a:p>
            <a:fld id="{A9EE5FD8-32AF-4EA8-9289-91CC9F0E55FD}" type="slidenum">
              <a:rPr lang="es-CL" smtClean="0"/>
              <a:t>24</a:t>
            </a:fld>
            <a:endParaRPr lang="es-CL"/>
          </a:p>
        </p:txBody>
      </p:sp>
    </p:spTree>
    <p:extLst>
      <p:ext uri="{BB962C8B-B14F-4D97-AF65-F5344CB8AC3E}">
        <p14:creationId xmlns:p14="http://schemas.microsoft.com/office/powerpoint/2010/main" val="114811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p:txBody>
          <a:bodyPr/>
          <a:lstStyle/>
          <a:p>
            <a:r>
              <a:rPr lang="es-CL" dirty="0"/>
              <a:t>Implementación</a:t>
            </a:r>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p:txBody>
          <a:bodyPr/>
          <a:lstStyle/>
          <a:p>
            <a:r>
              <a:rPr lang="es-CL" dirty="0"/>
              <a:t>Ventana de configuración del problema</a:t>
            </a:r>
          </a:p>
          <a:p>
            <a:endParaRPr lang="es-CL" dirty="0"/>
          </a:p>
          <a:p>
            <a:endParaRPr lang="es-CL" dirty="0"/>
          </a:p>
        </p:txBody>
      </p:sp>
      <p:pic>
        <p:nvPicPr>
          <p:cNvPr id="4" name="Imagen 3">
            <a:extLst>
              <a:ext uri="{FF2B5EF4-FFF2-40B4-BE49-F238E27FC236}">
                <a16:creationId xmlns:a16="http://schemas.microsoft.com/office/drawing/2014/main" id="{477A1060-8908-4A6A-8E66-12747D034559}"/>
              </a:ext>
            </a:extLst>
          </p:cNvPr>
          <p:cNvPicPr>
            <a:picLocks noChangeAspect="1"/>
          </p:cNvPicPr>
          <p:nvPr/>
        </p:nvPicPr>
        <p:blipFill>
          <a:blip r:embed="rId3"/>
          <a:stretch>
            <a:fillRect/>
          </a:stretch>
        </p:blipFill>
        <p:spPr>
          <a:xfrm>
            <a:off x="1928920" y="2671349"/>
            <a:ext cx="4274522" cy="3762433"/>
          </a:xfrm>
          <a:prstGeom prst="rect">
            <a:avLst/>
          </a:prstGeom>
        </p:spPr>
      </p:pic>
      <p:pic>
        <p:nvPicPr>
          <p:cNvPr id="6" name="Imagen 5">
            <a:extLst>
              <a:ext uri="{FF2B5EF4-FFF2-40B4-BE49-F238E27FC236}">
                <a16:creationId xmlns:a16="http://schemas.microsoft.com/office/drawing/2014/main" id="{59ED2951-104B-429B-8AF0-E5B11395ACCA}"/>
              </a:ext>
            </a:extLst>
          </p:cNvPr>
          <p:cNvPicPr>
            <a:picLocks noChangeAspect="1"/>
          </p:cNvPicPr>
          <p:nvPr/>
        </p:nvPicPr>
        <p:blipFill>
          <a:blip r:embed="rId4"/>
          <a:stretch>
            <a:fillRect/>
          </a:stretch>
        </p:blipFill>
        <p:spPr>
          <a:xfrm>
            <a:off x="6357434" y="2676848"/>
            <a:ext cx="4274523" cy="3771221"/>
          </a:xfrm>
          <a:prstGeom prst="rect">
            <a:avLst/>
          </a:prstGeom>
        </p:spPr>
      </p:pic>
      <p:sp>
        <p:nvSpPr>
          <p:cNvPr id="5" name="Marcador de número de diapositiva 4">
            <a:extLst>
              <a:ext uri="{FF2B5EF4-FFF2-40B4-BE49-F238E27FC236}">
                <a16:creationId xmlns:a16="http://schemas.microsoft.com/office/drawing/2014/main" id="{3116C777-6285-4AB2-BF9E-DBE9C0B4687E}"/>
              </a:ext>
            </a:extLst>
          </p:cNvPr>
          <p:cNvSpPr>
            <a:spLocks noGrp="1"/>
          </p:cNvSpPr>
          <p:nvPr>
            <p:ph type="sldNum" sz="quarter" idx="12"/>
          </p:nvPr>
        </p:nvSpPr>
        <p:spPr/>
        <p:txBody>
          <a:bodyPr/>
          <a:lstStyle/>
          <a:p>
            <a:fld id="{A9EE5FD8-32AF-4EA8-9289-91CC9F0E55FD}" type="slidenum">
              <a:rPr lang="es-CL" smtClean="0"/>
              <a:t>25</a:t>
            </a:fld>
            <a:endParaRPr lang="es-CL"/>
          </a:p>
        </p:txBody>
      </p:sp>
    </p:spTree>
    <p:extLst>
      <p:ext uri="{BB962C8B-B14F-4D97-AF65-F5344CB8AC3E}">
        <p14:creationId xmlns:p14="http://schemas.microsoft.com/office/powerpoint/2010/main" val="4020935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a:xfrm>
            <a:off x="646111" y="452718"/>
            <a:ext cx="9404723" cy="1400530"/>
          </a:xfrm>
        </p:spPr>
        <p:txBody>
          <a:bodyPr/>
          <a:lstStyle/>
          <a:p>
            <a:r>
              <a:rPr lang="es-CL" dirty="0"/>
              <a:t>Implementación</a:t>
            </a:r>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a:xfrm>
            <a:off x="1103312" y="2052918"/>
            <a:ext cx="8946541" cy="4195481"/>
          </a:xfrm>
        </p:spPr>
        <p:txBody>
          <a:bodyPr/>
          <a:lstStyle/>
          <a:p>
            <a:r>
              <a:rPr lang="es-CL" dirty="0"/>
              <a:t>Ventana de estado de la ejecución</a:t>
            </a:r>
          </a:p>
          <a:p>
            <a:endParaRPr lang="es-CL" dirty="0"/>
          </a:p>
          <a:p>
            <a:endParaRPr lang="es-CL" dirty="0"/>
          </a:p>
        </p:txBody>
      </p:sp>
      <p:pic>
        <p:nvPicPr>
          <p:cNvPr id="9" name="Imagen 8" descr="Una captura de pantalla de una computadora&#10;&#10;Descripción generada automáticamente">
            <a:extLst>
              <a:ext uri="{FF2B5EF4-FFF2-40B4-BE49-F238E27FC236}">
                <a16:creationId xmlns:a16="http://schemas.microsoft.com/office/drawing/2014/main" id="{0BCFC084-7E08-48E4-A99C-FE9D98098C58}"/>
              </a:ext>
            </a:extLst>
          </p:cNvPr>
          <p:cNvPicPr>
            <a:picLocks noChangeAspect="1"/>
          </p:cNvPicPr>
          <p:nvPr/>
        </p:nvPicPr>
        <p:blipFill rotWithShape="1">
          <a:blip r:embed="rId3">
            <a:extLst>
              <a:ext uri="{28A0092B-C50C-407E-A947-70E740481C1C}">
                <a14:useLocalDpi xmlns:a14="http://schemas.microsoft.com/office/drawing/2010/main" val="0"/>
              </a:ext>
            </a:extLst>
          </a:blip>
          <a:srcRect l="21832" t="4877" r="25212" b="22300"/>
          <a:stretch/>
        </p:blipFill>
        <p:spPr>
          <a:xfrm>
            <a:off x="2736903" y="2709838"/>
            <a:ext cx="3681054" cy="3538561"/>
          </a:xfrm>
          <a:prstGeom prst="rect">
            <a:avLst/>
          </a:prstGeom>
        </p:spPr>
      </p:pic>
      <p:pic>
        <p:nvPicPr>
          <p:cNvPr id="8" name="Imagen 7">
            <a:extLst>
              <a:ext uri="{FF2B5EF4-FFF2-40B4-BE49-F238E27FC236}">
                <a16:creationId xmlns:a16="http://schemas.microsoft.com/office/drawing/2014/main" id="{F53AD65A-E693-47FE-BED5-E2A3A6F58750}"/>
              </a:ext>
            </a:extLst>
          </p:cNvPr>
          <p:cNvPicPr>
            <a:picLocks noChangeAspect="1"/>
          </p:cNvPicPr>
          <p:nvPr/>
        </p:nvPicPr>
        <p:blipFill>
          <a:blip r:embed="rId4"/>
          <a:stretch>
            <a:fillRect/>
          </a:stretch>
        </p:blipFill>
        <p:spPr>
          <a:xfrm>
            <a:off x="6930027" y="2373330"/>
            <a:ext cx="3130256" cy="3933648"/>
          </a:xfrm>
          <a:prstGeom prst="rect">
            <a:avLst/>
          </a:prstGeom>
        </p:spPr>
      </p:pic>
      <p:sp>
        <p:nvSpPr>
          <p:cNvPr id="4" name="Marcador de número de diapositiva 3">
            <a:extLst>
              <a:ext uri="{FF2B5EF4-FFF2-40B4-BE49-F238E27FC236}">
                <a16:creationId xmlns:a16="http://schemas.microsoft.com/office/drawing/2014/main" id="{D0433744-8886-488E-83B8-41E01919F91D}"/>
              </a:ext>
            </a:extLst>
          </p:cNvPr>
          <p:cNvSpPr>
            <a:spLocks noGrp="1"/>
          </p:cNvSpPr>
          <p:nvPr>
            <p:ph type="sldNum" sz="quarter" idx="12"/>
          </p:nvPr>
        </p:nvSpPr>
        <p:spPr/>
        <p:txBody>
          <a:bodyPr/>
          <a:lstStyle/>
          <a:p>
            <a:fld id="{A9EE5FD8-32AF-4EA8-9289-91CC9F0E55FD}" type="slidenum">
              <a:rPr lang="es-CL" smtClean="0"/>
              <a:t>26</a:t>
            </a:fld>
            <a:endParaRPr lang="es-CL"/>
          </a:p>
        </p:txBody>
      </p:sp>
    </p:spTree>
    <p:extLst>
      <p:ext uri="{BB962C8B-B14F-4D97-AF65-F5344CB8AC3E}">
        <p14:creationId xmlns:p14="http://schemas.microsoft.com/office/powerpoint/2010/main" val="814976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a:xfrm>
            <a:off x="646111" y="452718"/>
            <a:ext cx="9404723" cy="1400530"/>
          </a:xfrm>
        </p:spPr>
        <p:txBody>
          <a:bodyPr/>
          <a:lstStyle/>
          <a:p>
            <a:r>
              <a:rPr lang="es-CL"/>
              <a:t>Implementación</a:t>
            </a:r>
            <a:endParaRPr lang="es-CL" dirty="0"/>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a:xfrm>
            <a:off x="1103312" y="2052918"/>
            <a:ext cx="8946541" cy="4195481"/>
          </a:xfrm>
        </p:spPr>
        <p:txBody>
          <a:bodyPr/>
          <a:lstStyle/>
          <a:p>
            <a:r>
              <a:rPr lang="es-CL" dirty="0"/>
              <a:t>Gráfico de resultados</a:t>
            </a:r>
          </a:p>
        </p:txBody>
      </p:sp>
      <p:pic>
        <p:nvPicPr>
          <p:cNvPr id="5" name="Imagen 4">
            <a:extLst>
              <a:ext uri="{FF2B5EF4-FFF2-40B4-BE49-F238E27FC236}">
                <a16:creationId xmlns:a16="http://schemas.microsoft.com/office/drawing/2014/main" id="{9D6B1262-C606-4151-A9D9-165698C87E66}"/>
              </a:ext>
            </a:extLst>
          </p:cNvPr>
          <p:cNvPicPr>
            <a:picLocks noChangeAspect="1"/>
          </p:cNvPicPr>
          <p:nvPr/>
        </p:nvPicPr>
        <p:blipFill>
          <a:blip r:embed="rId3"/>
          <a:stretch>
            <a:fillRect/>
          </a:stretch>
        </p:blipFill>
        <p:spPr>
          <a:xfrm>
            <a:off x="2796104" y="2642332"/>
            <a:ext cx="6758862" cy="3666480"/>
          </a:xfrm>
          <a:prstGeom prst="rect">
            <a:avLst/>
          </a:prstGeom>
        </p:spPr>
      </p:pic>
      <p:sp>
        <p:nvSpPr>
          <p:cNvPr id="4" name="Marcador de número de diapositiva 3">
            <a:extLst>
              <a:ext uri="{FF2B5EF4-FFF2-40B4-BE49-F238E27FC236}">
                <a16:creationId xmlns:a16="http://schemas.microsoft.com/office/drawing/2014/main" id="{8B8184F2-9E36-407E-B318-4D3FD0722E3B}"/>
              </a:ext>
            </a:extLst>
          </p:cNvPr>
          <p:cNvSpPr>
            <a:spLocks noGrp="1"/>
          </p:cNvSpPr>
          <p:nvPr>
            <p:ph type="sldNum" sz="quarter" idx="12"/>
          </p:nvPr>
        </p:nvSpPr>
        <p:spPr/>
        <p:txBody>
          <a:bodyPr/>
          <a:lstStyle/>
          <a:p>
            <a:fld id="{A9EE5FD8-32AF-4EA8-9289-91CC9F0E55FD}" type="slidenum">
              <a:rPr lang="es-CL" smtClean="0"/>
              <a:t>27</a:t>
            </a:fld>
            <a:endParaRPr lang="es-CL"/>
          </a:p>
        </p:txBody>
      </p:sp>
    </p:spTree>
    <p:extLst>
      <p:ext uri="{BB962C8B-B14F-4D97-AF65-F5344CB8AC3E}">
        <p14:creationId xmlns:p14="http://schemas.microsoft.com/office/powerpoint/2010/main" val="2357546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a:xfrm>
            <a:off x="646111" y="452718"/>
            <a:ext cx="9404723" cy="1400530"/>
          </a:xfrm>
        </p:spPr>
        <p:txBody>
          <a:bodyPr/>
          <a:lstStyle/>
          <a:p>
            <a:r>
              <a:rPr lang="es-CL"/>
              <a:t>Implementación</a:t>
            </a:r>
            <a:endParaRPr lang="es-CL" dirty="0"/>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a:xfrm>
            <a:off x="1103312" y="2052918"/>
            <a:ext cx="8946541" cy="4195481"/>
          </a:xfrm>
        </p:spPr>
        <p:txBody>
          <a:bodyPr/>
          <a:lstStyle/>
          <a:p>
            <a:r>
              <a:rPr lang="es-CL" dirty="0"/>
              <a:t>Ventana de resultados</a:t>
            </a:r>
          </a:p>
          <a:p>
            <a:endParaRPr lang="es-CL" dirty="0"/>
          </a:p>
          <a:p>
            <a:endParaRPr lang="es-CL" dirty="0"/>
          </a:p>
        </p:txBody>
      </p:sp>
      <p:pic>
        <p:nvPicPr>
          <p:cNvPr id="7" name="Imagen 6">
            <a:extLst>
              <a:ext uri="{FF2B5EF4-FFF2-40B4-BE49-F238E27FC236}">
                <a16:creationId xmlns:a16="http://schemas.microsoft.com/office/drawing/2014/main" id="{C4124F49-0E45-4306-A1E1-E2671C9C0AD7}"/>
              </a:ext>
            </a:extLst>
          </p:cNvPr>
          <p:cNvPicPr>
            <a:picLocks noChangeAspect="1"/>
          </p:cNvPicPr>
          <p:nvPr/>
        </p:nvPicPr>
        <p:blipFill>
          <a:blip r:embed="rId3"/>
          <a:stretch>
            <a:fillRect/>
          </a:stretch>
        </p:blipFill>
        <p:spPr>
          <a:xfrm>
            <a:off x="2662719" y="2600922"/>
            <a:ext cx="6866562" cy="3724904"/>
          </a:xfrm>
          <a:prstGeom prst="rect">
            <a:avLst/>
          </a:prstGeom>
        </p:spPr>
      </p:pic>
      <p:sp>
        <p:nvSpPr>
          <p:cNvPr id="4" name="Marcador de número de diapositiva 3">
            <a:extLst>
              <a:ext uri="{FF2B5EF4-FFF2-40B4-BE49-F238E27FC236}">
                <a16:creationId xmlns:a16="http://schemas.microsoft.com/office/drawing/2014/main" id="{CBE8CA00-A463-4417-A459-A852C4871CCA}"/>
              </a:ext>
            </a:extLst>
          </p:cNvPr>
          <p:cNvSpPr>
            <a:spLocks noGrp="1"/>
          </p:cNvSpPr>
          <p:nvPr>
            <p:ph type="sldNum" sz="quarter" idx="12"/>
          </p:nvPr>
        </p:nvSpPr>
        <p:spPr/>
        <p:txBody>
          <a:bodyPr/>
          <a:lstStyle/>
          <a:p>
            <a:fld id="{A9EE5FD8-32AF-4EA8-9289-91CC9F0E55FD}" type="slidenum">
              <a:rPr lang="es-CL" smtClean="0"/>
              <a:t>28</a:t>
            </a:fld>
            <a:endParaRPr lang="es-CL"/>
          </a:p>
        </p:txBody>
      </p:sp>
    </p:spTree>
    <p:extLst>
      <p:ext uri="{BB962C8B-B14F-4D97-AF65-F5344CB8AC3E}">
        <p14:creationId xmlns:p14="http://schemas.microsoft.com/office/powerpoint/2010/main" val="2060185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a:xfrm>
            <a:off x="646111" y="452718"/>
            <a:ext cx="9404723" cy="1400530"/>
          </a:xfrm>
        </p:spPr>
        <p:txBody>
          <a:bodyPr/>
          <a:lstStyle/>
          <a:p>
            <a:r>
              <a:rPr lang="es-CL"/>
              <a:t>Implementación</a:t>
            </a:r>
            <a:endParaRPr lang="es-CL" dirty="0"/>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a:xfrm>
            <a:off x="1103312" y="2052918"/>
            <a:ext cx="8946541" cy="4195481"/>
          </a:xfrm>
        </p:spPr>
        <p:txBody>
          <a:bodyPr/>
          <a:lstStyle/>
          <a:p>
            <a:r>
              <a:rPr lang="es-CL" dirty="0"/>
              <a:t>Ventana de simulación hidráulica</a:t>
            </a:r>
          </a:p>
          <a:p>
            <a:endParaRPr lang="es-CL" dirty="0"/>
          </a:p>
          <a:p>
            <a:endParaRPr lang="es-CL" dirty="0"/>
          </a:p>
        </p:txBody>
      </p:sp>
      <p:pic>
        <p:nvPicPr>
          <p:cNvPr id="4" name="Imagen 3">
            <a:extLst>
              <a:ext uri="{FF2B5EF4-FFF2-40B4-BE49-F238E27FC236}">
                <a16:creationId xmlns:a16="http://schemas.microsoft.com/office/drawing/2014/main" id="{FA10B629-4E74-4E13-B114-F69FA9D4E2C0}"/>
              </a:ext>
            </a:extLst>
          </p:cNvPr>
          <p:cNvPicPr>
            <a:picLocks noChangeAspect="1"/>
          </p:cNvPicPr>
          <p:nvPr/>
        </p:nvPicPr>
        <p:blipFill>
          <a:blip r:embed="rId3"/>
          <a:stretch>
            <a:fillRect/>
          </a:stretch>
        </p:blipFill>
        <p:spPr>
          <a:xfrm>
            <a:off x="6178459" y="1930889"/>
            <a:ext cx="5020371" cy="4735675"/>
          </a:xfrm>
          <a:prstGeom prst="rect">
            <a:avLst/>
          </a:prstGeom>
        </p:spPr>
      </p:pic>
      <p:sp>
        <p:nvSpPr>
          <p:cNvPr id="5" name="Marcador de número de diapositiva 4">
            <a:extLst>
              <a:ext uri="{FF2B5EF4-FFF2-40B4-BE49-F238E27FC236}">
                <a16:creationId xmlns:a16="http://schemas.microsoft.com/office/drawing/2014/main" id="{D0D8FBB5-13B9-410A-8204-FA2915051CF1}"/>
              </a:ext>
            </a:extLst>
          </p:cNvPr>
          <p:cNvSpPr>
            <a:spLocks noGrp="1"/>
          </p:cNvSpPr>
          <p:nvPr>
            <p:ph type="sldNum" sz="quarter" idx="12"/>
          </p:nvPr>
        </p:nvSpPr>
        <p:spPr/>
        <p:txBody>
          <a:bodyPr/>
          <a:lstStyle/>
          <a:p>
            <a:fld id="{A9EE5FD8-32AF-4EA8-9289-91CC9F0E55FD}" type="slidenum">
              <a:rPr lang="es-CL" smtClean="0"/>
              <a:t>29</a:t>
            </a:fld>
            <a:endParaRPr lang="es-CL"/>
          </a:p>
        </p:txBody>
      </p:sp>
    </p:spTree>
    <p:extLst>
      <p:ext uri="{BB962C8B-B14F-4D97-AF65-F5344CB8AC3E}">
        <p14:creationId xmlns:p14="http://schemas.microsoft.com/office/powerpoint/2010/main" val="1252557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9BF72A-F0C7-4397-8F61-6989BD98263D}"/>
              </a:ext>
            </a:extLst>
          </p:cNvPr>
          <p:cNvSpPr>
            <a:spLocks noGrp="1"/>
          </p:cNvSpPr>
          <p:nvPr>
            <p:ph type="title"/>
          </p:nvPr>
        </p:nvSpPr>
        <p:spPr/>
        <p:txBody>
          <a:bodyPr/>
          <a:lstStyle/>
          <a:p>
            <a:r>
              <a:rPr lang="es-CL" dirty="0">
                <a:latin typeface="Times New Roman" panose="02020603050405020304" pitchFamily="18" charset="0"/>
                <a:cs typeface="Times New Roman" panose="02020603050405020304" pitchFamily="18" charset="0"/>
              </a:rPr>
              <a:t>Contexto</a:t>
            </a:r>
          </a:p>
        </p:txBody>
      </p:sp>
      <p:sp>
        <p:nvSpPr>
          <p:cNvPr id="3" name="Rectángulo 2">
            <a:extLst>
              <a:ext uri="{FF2B5EF4-FFF2-40B4-BE49-F238E27FC236}">
                <a16:creationId xmlns:a16="http://schemas.microsoft.com/office/drawing/2014/main" id="{3EA66BDE-5748-4DE2-83A8-8389BF511301}"/>
              </a:ext>
            </a:extLst>
          </p:cNvPr>
          <p:cNvSpPr/>
          <p:nvPr/>
        </p:nvSpPr>
        <p:spPr>
          <a:xfrm>
            <a:off x="646111" y="1853248"/>
            <a:ext cx="6096000" cy="3206006"/>
          </a:xfrm>
          <a:prstGeom prst="rect">
            <a:avLst/>
          </a:prstGeom>
        </p:spPr>
        <p:txBody>
          <a:bodyPr>
            <a:spAutoFit/>
          </a:bodyPr>
          <a:lstStyle/>
          <a:p>
            <a:pPr>
              <a:spcBef>
                <a:spcPts val="1000"/>
              </a:spcBef>
              <a:buClr>
                <a:schemeClr val="bg2">
                  <a:lumMod val="40000"/>
                  <a:lumOff val="60000"/>
                </a:schemeClr>
              </a:buClr>
              <a:buSzPct val="80000"/>
              <a:buFont typeface="Wingdings 3" charset="2"/>
              <a:buChar char=""/>
            </a:pPr>
            <a:r>
              <a:rPr lang="es-MX" dirty="0"/>
              <a:t> Escasez de agua</a:t>
            </a:r>
          </a:p>
          <a:p>
            <a:pPr>
              <a:spcBef>
                <a:spcPts val="1000"/>
              </a:spcBef>
              <a:buClr>
                <a:schemeClr val="bg2">
                  <a:lumMod val="40000"/>
                  <a:lumOff val="60000"/>
                </a:schemeClr>
              </a:buClr>
              <a:buSzPct val="80000"/>
              <a:buFont typeface="Wingdings 3" charset="2"/>
              <a:buChar char=""/>
            </a:pPr>
            <a:r>
              <a:rPr lang="es-MX" dirty="0"/>
              <a:t> Sistemas que deben estar las 24 horas del día activo</a:t>
            </a:r>
          </a:p>
          <a:p>
            <a:pPr>
              <a:spcBef>
                <a:spcPts val="1000"/>
              </a:spcBef>
              <a:buClr>
                <a:schemeClr val="bg2">
                  <a:lumMod val="40000"/>
                  <a:lumOff val="60000"/>
                </a:schemeClr>
              </a:buClr>
              <a:buSzPct val="80000"/>
              <a:buFont typeface="Wingdings 3" charset="2"/>
              <a:buChar char=""/>
            </a:pPr>
            <a:r>
              <a:rPr lang="es-MX" dirty="0"/>
              <a:t> Múltiples criterios para optimizar los sistemas de distribución</a:t>
            </a:r>
          </a:p>
          <a:p>
            <a:pPr>
              <a:spcBef>
                <a:spcPts val="1000"/>
              </a:spcBef>
              <a:buClr>
                <a:schemeClr val="bg2">
                  <a:lumMod val="40000"/>
                  <a:lumOff val="60000"/>
                </a:schemeClr>
              </a:buClr>
              <a:buSzPct val="80000"/>
              <a:buFont typeface="Wingdings 3" charset="2"/>
              <a:buChar char=""/>
            </a:pPr>
            <a:r>
              <a:rPr lang="es-MX" dirty="0">
                <a:latin typeface="Times New Roman" panose="02020603050405020304" pitchFamily="18" charset="0"/>
                <a:cs typeface="Times New Roman" panose="02020603050405020304" pitchFamily="18" charset="0"/>
              </a:rPr>
              <a:t> Las redes de agua (RDA) involucran dos tipos de problemas:</a:t>
            </a:r>
          </a:p>
          <a:p>
            <a:pPr lvl="1">
              <a:spcBef>
                <a:spcPts val="1000"/>
              </a:spcBef>
              <a:buClr>
                <a:schemeClr val="bg2">
                  <a:lumMod val="40000"/>
                  <a:lumOff val="60000"/>
                </a:schemeClr>
              </a:buClr>
              <a:buSzPct val="80000"/>
              <a:buFont typeface="Wingdings 3" charset="2"/>
              <a:buChar char=""/>
            </a:pPr>
            <a:r>
              <a:rPr lang="es-MX" dirty="0">
                <a:latin typeface="Times New Roman" panose="02020603050405020304" pitchFamily="18" charset="0"/>
                <a:cs typeface="Times New Roman" panose="02020603050405020304" pitchFamily="18" charset="0"/>
              </a:rPr>
              <a:t> Problema de diseño</a:t>
            </a:r>
          </a:p>
          <a:p>
            <a:pPr lvl="1">
              <a:spcBef>
                <a:spcPts val="1000"/>
              </a:spcBef>
              <a:buClr>
                <a:schemeClr val="bg2">
                  <a:lumMod val="40000"/>
                  <a:lumOff val="60000"/>
                </a:schemeClr>
              </a:buClr>
              <a:buSzPct val="80000"/>
              <a:buFont typeface="Wingdings 3" charset="2"/>
              <a:buChar char=""/>
            </a:pPr>
            <a:r>
              <a:rPr lang="es-MX" dirty="0">
                <a:latin typeface="Times New Roman" panose="02020603050405020304" pitchFamily="18" charset="0"/>
                <a:cs typeface="Times New Roman" panose="02020603050405020304" pitchFamily="18" charset="0"/>
              </a:rPr>
              <a:t> Problema de operación</a:t>
            </a:r>
            <a:endParaRPr lang="es-CL" dirty="0">
              <a:latin typeface="Times New Roman" panose="02020603050405020304" pitchFamily="18" charset="0"/>
              <a:cs typeface="Times New Roman" panose="02020603050405020304" pitchFamily="18" charset="0"/>
            </a:endParaRPr>
          </a:p>
          <a:p>
            <a:pPr lvl="1">
              <a:spcBef>
                <a:spcPts val="1000"/>
              </a:spcBef>
              <a:buClr>
                <a:schemeClr val="bg2">
                  <a:lumMod val="40000"/>
                  <a:lumOff val="60000"/>
                </a:schemeClr>
              </a:buClr>
              <a:buSzPct val="80000"/>
              <a:buFont typeface="Wingdings 3" charset="2"/>
              <a:buChar char=""/>
            </a:pPr>
            <a:endParaRPr lang="es-MX" dirty="0">
              <a:latin typeface="Times New Roman" panose="02020603050405020304" pitchFamily="18" charset="0"/>
              <a:cs typeface="Times New Roman" panose="02020603050405020304" pitchFamily="18" charset="0"/>
            </a:endParaRPr>
          </a:p>
          <a:p>
            <a:pPr>
              <a:spcBef>
                <a:spcPts val="1000"/>
              </a:spcBef>
              <a:buClr>
                <a:schemeClr val="bg2">
                  <a:lumMod val="40000"/>
                  <a:lumOff val="60000"/>
                </a:schemeClr>
              </a:buClr>
              <a:buSzPct val="80000"/>
              <a:buFont typeface="Wingdings 3" charset="2"/>
              <a:buChar char=""/>
            </a:pPr>
            <a:endParaRPr lang="es-MX" dirty="0"/>
          </a:p>
        </p:txBody>
      </p:sp>
      <p:sp>
        <p:nvSpPr>
          <p:cNvPr id="5" name="Marcador de número de diapositiva 4">
            <a:extLst>
              <a:ext uri="{FF2B5EF4-FFF2-40B4-BE49-F238E27FC236}">
                <a16:creationId xmlns:a16="http://schemas.microsoft.com/office/drawing/2014/main" id="{B7BC96E9-7CF4-48F5-B4EC-83B7B635E00A}"/>
              </a:ext>
            </a:extLst>
          </p:cNvPr>
          <p:cNvSpPr>
            <a:spLocks noGrp="1"/>
          </p:cNvSpPr>
          <p:nvPr>
            <p:ph type="sldNum" sz="quarter" idx="12"/>
          </p:nvPr>
        </p:nvSpPr>
        <p:spPr/>
        <p:txBody>
          <a:bodyPr/>
          <a:lstStyle/>
          <a:p>
            <a:fld id="{A9EE5FD8-32AF-4EA8-9289-91CC9F0E55FD}" type="slidenum">
              <a:rPr lang="es-CL" smtClean="0"/>
              <a:t>3</a:t>
            </a:fld>
            <a:endParaRPr lang="es-CL"/>
          </a:p>
        </p:txBody>
      </p:sp>
    </p:spTree>
    <p:extLst>
      <p:ext uri="{BB962C8B-B14F-4D97-AF65-F5344CB8AC3E}">
        <p14:creationId xmlns:p14="http://schemas.microsoft.com/office/powerpoint/2010/main" val="771798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a:xfrm>
            <a:off x="646111" y="452718"/>
            <a:ext cx="9404723" cy="1400530"/>
          </a:xfrm>
        </p:spPr>
        <p:txBody>
          <a:bodyPr/>
          <a:lstStyle/>
          <a:p>
            <a:r>
              <a:rPr lang="es-CL" dirty="0"/>
              <a:t>Implementación</a:t>
            </a:r>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a:xfrm>
            <a:off x="1103312" y="2052918"/>
            <a:ext cx="8946541" cy="4195481"/>
          </a:xfrm>
        </p:spPr>
        <p:txBody>
          <a:bodyPr/>
          <a:lstStyle/>
          <a:p>
            <a:r>
              <a:rPr lang="es-CL" i="1" dirty="0"/>
              <a:t>Java </a:t>
            </a:r>
            <a:r>
              <a:rPr lang="es-CL" i="1" dirty="0" err="1"/>
              <a:t>Reflection</a:t>
            </a:r>
            <a:r>
              <a:rPr lang="es-CL" i="1" dirty="0"/>
              <a:t> </a:t>
            </a:r>
            <a:r>
              <a:rPr lang="es-CL" dirty="0"/>
              <a:t>y </a:t>
            </a:r>
            <a:r>
              <a:rPr lang="es-CL" i="1" dirty="0"/>
              <a:t>Java </a:t>
            </a:r>
            <a:r>
              <a:rPr lang="es-CL" i="1" dirty="0" err="1"/>
              <a:t>Annotation</a:t>
            </a:r>
            <a:endParaRPr lang="es-CL" i="1" dirty="0"/>
          </a:p>
          <a:p>
            <a:endParaRPr lang="es-CL" dirty="0"/>
          </a:p>
          <a:p>
            <a:endParaRPr lang="es-CL" dirty="0"/>
          </a:p>
        </p:txBody>
      </p:sp>
      <p:grpSp>
        <p:nvGrpSpPr>
          <p:cNvPr id="15" name="Grupo 14">
            <a:extLst>
              <a:ext uri="{FF2B5EF4-FFF2-40B4-BE49-F238E27FC236}">
                <a16:creationId xmlns:a16="http://schemas.microsoft.com/office/drawing/2014/main" id="{5C821DED-7140-43F0-AC1A-FC67D948BF05}"/>
              </a:ext>
            </a:extLst>
          </p:cNvPr>
          <p:cNvGrpSpPr/>
          <p:nvPr/>
        </p:nvGrpSpPr>
        <p:grpSpPr>
          <a:xfrm>
            <a:off x="1363038" y="2547992"/>
            <a:ext cx="9465924" cy="4104526"/>
            <a:chOff x="769402" y="2393879"/>
            <a:chExt cx="10737654" cy="4464121"/>
          </a:xfrm>
        </p:grpSpPr>
        <p:sp>
          <p:nvSpPr>
            <p:cNvPr id="14" name="Rectángulo 13">
              <a:extLst>
                <a:ext uri="{FF2B5EF4-FFF2-40B4-BE49-F238E27FC236}">
                  <a16:creationId xmlns:a16="http://schemas.microsoft.com/office/drawing/2014/main" id="{49A54432-816A-46C0-9B22-EFE6036156C1}"/>
                </a:ext>
              </a:extLst>
            </p:cNvPr>
            <p:cNvSpPr/>
            <p:nvPr/>
          </p:nvSpPr>
          <p:spPr>
            <a:xfrm>
              <a:off x="770562" y="2393879"/>
              <a:ext cx="10736494" cy="44641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Gráfico 12">
              <a:extLst>
                <a:ext uri="{FF2B5EF4-FFF2-40B4-BE49-F238E27FC236}">
                  <a16:creationId xmlns:a16="http://schemas.microsoft.com/office/drawing/2014/main" id="{F593CE31-8708-4120-9B12-CAEF1467A8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9402" y="2407376"/>
              <a:ext cx="10727380" cy="4450624"/>
            </a:xfrm>
            <a:prstGeom prst="rect">
              <a:avLst/>
            </a:prstGeom>
          </p:spPr>
        </p:pic>
      </p:grpSp>
      <p:sp>
        <p:nvSpPr>
          <p:cNvPr id="4" name="Marcador de número de diapositiva 3">
            <a:extLst>
              <a:ext uri="{FF2B5EF4-FFF2-40B4-BE49-F238E27FC236}">
                <a16:creationId xmlns:a16="http://schemas.microsoft.com/office/drawing/2014/main" id="{665C604C-C483-46AD-B9D2-E15199D2F8F6}"/>
              </a:ext>
            </a:extLst>
          </p:cNvPr>
          <p:cNvSpPr>
            <a:spLocks noGrp="1"/>
          </p:cNvSpPr>
          <p:nvPr>
            <p:ph type="sldNum" sz="quarter" idx="12"/>
          </p:nvPr>
        </p:nvSpPr>
        <p:spPr/>
        <p:txBody>
          <a:bodyPr/>
          <a:lstStyle/>
          <a:p>
            <a:fld id="{A9EE5FD8-32AF-4EA8-9289-91CC9F0E55FD}" type="slidenum">
              <a:rPr lang="es-CL" smtClean="0"/>
              <a:t>30</a:t>
            </a:fld>
            <a:endParaRPr lang="es-CL"/>
          </a:p>
        </p:txBody>
      </p:sp>
    </p:spTree>
    <p:extLst>
      <p:ext uri="{BB962C8B-B14F-4D97-AF65-F5344CB8AC3E}">
        <p14:creationId xmlns:p14="http://schemas.microsoft.com/office/powerpoint/2010/main" val="30689882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p:txBody>
          <a:bodyPr/>
          <a:lstStyle/>
          <a:p>
            <a:r>
              <a:rPr lang="es-CL" dirty="0"/>
              <a:t>Pruebas</a:t>
            </a:r>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p:txBody>
          <a:bodyPr/>
          <a:lstStyle/>
          <a:p>
            <a:r>
              <a:rPr lang="es-CL" dirty="0"/>
              <a:t>Realización de pruebas y su especificación formal</a:t>
            </a:r>
          </a:p>
          <a:p>
            <a:r>
              <a:rPr lang="es-CL" dirty="0"/>
              <a:t>39 Pruebas automatizadas</a:t>
            </a:r>
          </a:p>
          <a:p>
            <a:r>
              <a:rPr lang="es-CL" dirty="0"/>
              <a:t>16 Pruebas manuales</a:t>
            </a:r>
          </a:p>
          <a:p>
            <a:r>
              <a:rPr lang="es-CL" dirty="0"/>
              <a:t>Documento de especificación formal de pruebas</a:t>
            </a:r>
          </a:p>
        </p:txBody>
      </p:sp>
      <p:sp>
        <p:nvSpPr>
          <p:cNvPr id="4" name="Marcador de número de diapositiva 3">
            <a:extLst>
              <a:ext uri="{FF2B5EF4-FFF2-40B4-BE49-F238E27FC236}">
                <a16:creationId xmlns:a16="http://schemas.microsoft.com/office/drawing/2014/main" id="{D8EFAE14-DCD0-49BC-B137-99257D2DB73C}"/>
              </a:ext>
            </a:extLst>
          </p:cNvPr>
          <p:cNvSpPr>
            <a:spLocks noGrp="1"/>
          </p:cNvSpPr>
          <p:nvPr>
            <p:ph type="sldNum" sz="quarter" idx="12"/>
          </p:nvPr>
        </p:nvSpPr>
        <p:spPr/>
        <p:txBody>
          <a:bodyPr/>
          <a:lstStyle/>
          <a:p>
            <a:fld id="{A9EE5FD8-32AF-4EA8-9289-91CC9F0E55FD}" type="slidenum">
              <a:rPr lang="es-CL" smtClean="0"/>
              <a:t>31</a:t>
            </a:fld>
            <a:endParaRPr lang="es-CL"/>
          </a:p>
        </p:txBody>
      </p:sp>
    </p:spTree>
    <p:extLst>
      <p:ext uri="{BB962C8B-B14F-4D97-AF65-F5344CB8AC3E}">
        <p14:creationId xmlns:p14="http://schemas.microsoft.com/office/powerpoint/2010/main" val="4024040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p:txBody>
          <a:bodyPr/>
          <a:lstStyle/>
          <a:p>
            <a:r>
              <a:rPr lang="es-CL" dirty="0"/>
              <a:t>Pruebas</a:t>
            </a:r>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p:txBody>
          <a:bodyPr/>
          <a:lstStyle/>
          <a:p>
            <a:r>
              <a:rPr lang="es-CL" dirty="0"/>
              <a:t>Pruebas automatizada</a:t>
            </a:r>
          </a:p>
          <a:p>
            <a:pPr marL="0" indent="0">
              <a:buNone/>
            </a:pPr>
            <a:endParaRPr lang="es-CL" dirty="0"/>
          </a:p>
        </p:txBody>
      </p:sp>
      <p:pic>
        <p:nvPicPr>
          <p:cNvPr id="4" name="Imagen 3">
            <a:extLst>
              <a:ext uri="{FF2B5EF4-FFF2-40B4-BE49-F238E27FC236}">
                <a16:creationId xmlns:a16="http://schemas.microsoft.com/office/drawing/2014/main" id="{EB07D691-3466-40C0-AEC1-6B520D01C43E}"/>
              </a:ext>
            </a:extLst>
          </p:cNvPr>
          <p:cNvPicPr>
            <a:picLocks noChangeAspect="1"/>
          </p:cNvPicPr>
          <p:nvPr/>
        </p:nvPicPr>
        <p:blipFill>
          <a:blip r:embed="rId3"/>
          <a:stretch>
            <a:fillRect/>
          </a:stretch>
        </p:blipFill>
        <p:spPr>
          <a:xfrm>
            <a:off x="2142147" y="2573194"/>
            <a:ext cx="8410575" cy="3971925"/>
          </a:xfrm>
          <a:prstGeom prst="rect">
            <a:avLst/>
          </a:prstGeom>
        </p:spPr>
      </p:pic>
      <p:sp>
        <p:nvSpPr>
          <p:cNvPr id="5" name="Marcador de número de diapositiva 4">
            <a:extLst>
              <a:ext uri="{FF2B5EF4-FFF2-40B4-BE49-F238E27FC236}">
                <a16:creationId xmlns:a16="http://schemas.microsoft.com/office/drawing/2014/main" id="{FB8FF5CA-3877-4BD5-AA66-488DFBFA856B}"/>
              </a:ext>
            </a:extLst>
          </p:cNvPr>
          <p:cNvSpPr>
            <a:spLocks noGrp="1"/>
          </p:cNvSpPr>
          <p:nvPr>
            <p:ph type="sldNum" sz="quarter" idx="12"/>
          </p:nvPr>
        </p:nvSpPr>
        <p:spPr/>
        <p:txBody>
          <a:bodyPr/>
          <a:lstStyle/>
          <a:p>
            <a:fld id="{A9EE5FD8-32AF-4EA8-9289-91CC9F0E55FD}" type="slidenum">
              <a:rPr lang="es-CL" smtClean="0"/>
              <a:t>32</a:t>
            </a:fld>
            <a:endParaRPr lang="es-CL"/>
          </a:p>
        </p:txBody>
      </p:sp>
    </p:spTree>
    <p:extLst>
      <p:ext uri="{BB962C8B-B14F-4D97-AF65-F5344CB8AC3E}">
        <p14:creationId xmlns:p14="http://schemas.microsoft.com/office/powerpoint/2010/main" val="2328238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8B6DE-54F7-498D-8C0F-CD7DAC02B8CF}"/>
              </a:ext>
            </a:extLst>
          </p:cNvPr>
          <p:cNvSpPr>
            <a:spLocks noGrp="1"/>
          </p:cNvSpPr>
          <p:nvPr>
            <p:ph type="title"/>
          </p:nvPr>
        </p:nvSpPr>
        <p:spPr/>
        <p:txBody>
          <a:bodyPr/>
          <a:lstStyle/>
          <a:p>
            <a:r>
              <a:rPr lang="es-CL" dirty="0"/>
              <a:t>Pruebas</a:t>
            </a:r>
          </a:p>
        </p:txBody>
      </p:sp>
      <p:sp>
        <p:nvSpPr>
          <p:cNvPr id="3" name="Marcador de contenido 2">
            <a:extLst>
              <a:ext uri="{FF2B5EF4-FFF2-40B4-BE49-F238E27FC236}">
                <a16:creationId xmlns:a16="http://schemas.microsoft.com/office/drawing/2014/main" id="{5A3B7FA9-BFB3-45EA-BA76-18874470176C}"/>
              </a:ext>
            </a:extLst>
          </p:cNvPr>
          <p:cNvSpPr>
            <a:spLocks noGrp="1"/>
          </p:cNvSpPr>
          <p:nvPr>
            <p:ph idx="1"/>
          </p:nvPr>
        </p:nvSpPr>
        <p:spPr/>
        <p:txBody>
          <a:bodyPr/>
          <a:lstStyle/>
          <a:p>
            <a:r>
              <a:rPr lang="es-CL" dirty="0"/>
              <a:t>Pruebas manuales</a:t>
            </a:r>
          </a:p>
          <a:p>
            <a:pPr marL="0" indent="0">
              <a:buNone/>
            </a:pPr>
            <a:endParaRPr lang="es-CL" dirty="0"/>
          </a:p>
          <a:p>
            <a:pPr marL="0" indent="0">
              <a:buNone/>
            </a:pPr>
            <a:endParaRPr lang="es-CL" dirty="0"/>
          </a:p>
        </p:txBody>
      </p:sp>
      <p:pic>
        <p:nvPicPr>
          <p:cNvPr id="4" name="Imagen 3">
            <a:extLst>
              <a:ext uri="{FF2B5EF4-FFF2-40B4-BE49-F238E27FC236}">
                <a16:creationId xmlns:a16="http://schemas.microsoft.com/office/drawing/2014/main" id="{F8F94177-8DA1-4324-8A4A-24B700FD4D00}"/>
              </a:ext>
            </a:extLst>
          </p:cNvPr>
          <p:cNvPicPr>
            <a:picLocks noChangeAspect="1"/>
          </p:cNvPicPr>
          <p:nvPr/>
        </p:nvPicPr>
        <p:blipFill>
          <a:blip r:embed="rId3"/>
          <a:stretch>
            <a:fillRect/>
          </a:stretch>
        </p:blipFill>
        <p:spPr>
          <a:xfrm>
            <a:off x="2890359" y="2624825"/>
            <a:ext cx="7244352" cy="3982755"/>
          </a:xfrm>
          <a:prstGeom prst="rect">
            <a:avLst/>
          </a:prstGeom>
        </p:spPr>
      </p:pic>
      <p:sp>
        <p:nvSpPr>
          <p:cNvPr id="5" name="Marcador de número de diapositiva 4">
            <a:extLst>
              <a:ext uri="{FF2B5EF4-FFF2-40B4-BE49-F238E27FC236}">
                <a16:creationId xmlns:a16="http://schemas.microsoft.com/office/drawing/2014/main" id="{8C87EE76-9AB9-4723-B279-3A5F8275277E}"/>
              </a:ext>
            </a:extLst>
          </p:cNvPr>
          <p:cNvSpPr>
            <a:spLocks noGrp="1"/>
          </p:cNvSpPr>
          <p:nvPr>
            <p:ph type="sldNum" sz="quarter" idx="12"/>
          </p:nvPr>
        </p:nvSpPr>
        <p:spPr/>
        <p:txBody>
          <a:bodyPr/>
          <a:lstStyle/>
          <a:p>
            <a:fld id="{A9EE5FD8-32AF-4EA8-9289-91CC9F0E55FD}" type="slidenum">
              <a:rPr lang="es-CL" smtClean="0"/>
              <a:t>33</a:t>
            </a:fld>
            <a:endParaRPr lang="es-CL"/>
          </a:p>
        </p:txBody>
      </p:sp>
    </p:spTree>
    <p:extLst>
      <p:ext uri="{BB962C8B-B14F-4D97-AF65-F5344CB8AC3E}">
        <p14:creationId xmlns:p14="http://schemas.microsoft.com/office/powerpoint/2010/main" val="2196824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4" name="Freeform: Shape 23">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40432C7-7EE0-44F8-A3D1-80B188C8F979}"/>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r>
              <a:rPr lang="en-US" sz="8000" b="0" i="0" kern="1200">
                <a:solidFill>
                  <a:schemeClr val="tx2"/>
                </a:solidFill>
                <a:latin typeface="+mj-lt"/>
                <a:ea typeface="+mj-ea"/>
                <a:cs typeface="+mj-cs"/>
              </a:rPr>
              <a:t>Evaluación</a:t>
            </a:r>
            <a:br>
              <a:rPr lang="en-US" sz="8000" b="0" i="0" kern="1200">
                <a:solidFill>
                  <a:schemeClr val="tx2"/>
                </a:solidFill>
                <a:latin typeface="+mj-lt"/>
                <a:ea typeface="+mj-ea"/>
                <a:cs typeface="+mj-cs"/>
              </a:rPr>
            </a:br>
            <a:endParaRPr lang="en-US" sz="8000" b="0" i="0" kern="1200">
              <a:solidFill>
                <a:schemeClr val="tx2"/>
              </a:solidFill>
              <a:latin typeface="+mj-lt"/>
              <a:ea typeface="+mj-ea"/>
              <a:cs typeface="+mj-cs"/>
            </a:endParaRPr>
          </a:p>
        </p:txBody>
      </p:sp>
      <p:sp>
        <p:nvSpPr>
          <p:cNvPr id="3" name="Marcador de número de diapositiva 2">
            <a:extLst>
              <a:ext uri="{FF2B5EF4-FFF2-40B4-BE49-F238E27FC236}">
                <a16:creationId xmlns:a16="http://schemas.microsoft.com/office/drawing/2014/main" id="{FE43808B-BFE0-41ED-A279-4366F7B21EFB}"/>
              </a:ext>
            </a:extLst>
          </p:cNvPr>
          <p:cNvSpPr>
            <a:spLocks noGrp="1"/>
          </p:cNvSpPr>
          <p:nvPr>
            <p:ph type="sldNum" sz="quarter" idx="12"/>
          </p:nvPr>
        </p:nvSpPr>
        <p:spPr/>
        <p:txBody>
          <a:bodyPr/>
          <a:lstStyle/>
          <a:p>
            <a:fld id="{A9EE5FD8-32AF-4EA8-9289-91CC9F0E55FD}" type="slidenum">
              <a:rPr lang="es-CL" smtClean="0"/>
              <a:t>34</a:t>
            </a:fld>
            <a:endParaRPr lang="es-CL"/>
          </a:p>
        </p:txBody>
      </p:sp>
    </p:spTree>
    <p:extLst>
      <p:ext uri="{BB962C8B-B14F-4D97-AF65-F5344CB8AC3E}">
        <p14:creationId xmlns:p14="http://schemas.microsoft.com/office/powerpoint/2010/main" val="858675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9969A1-3E5B-4C3A-974B-F02AE5CB700E}"/>
              </a:ext>
            </a:extLst>
          </p:cNvPr>
          <p:cNvSpPr>
            <a:spLocks noGrp="1"/>
          </p:cNvSpPr>
          <p:nvPr>
            <p:ph type="title"/>
          </p:nvPr>
        </p:nvSpPr>
        <p:spPr/>
        <p:txBody>
          <a:bodyPr/>
          <a:lstStyle/>
          <a:p>
            <a:r>
              <a:rPr lang="es-CL" dirty="0"/>
              <a:t>Diseño del caso</a:t>
            </a:r>
          </a:p>
        </p:txBody>
      </p:sp>
      <p:sp>
        <p:nvSpPr>
          <p:cNvPr id="3" name="Marcador de contenido 2">
            <a:extLst>
              <a:ext uri="{FF2B5EF4-FFF2-40B4-BE49-F238E27FC236}">
                <a16:creationId xmlns:a16="http://schemas.microsoft.com/office/drawing/2014/main" id="{32038A01-51D5-472F-B780-F882690B3F8B}"/>
              </a:ext>
            </a:extLst>
          </p:cNvPr>
          <p:cNvSpPr>
            <a:spLocks noGrp="1"/>
          </p:cNvSpPr>
          <p:nvPr>
            <p:ph idx="1"/>
          </p:nvPr>
        </p:nvSpPr>
        <p:spPr/>
        <p:txBody>
          <a:bodyPr>
            <a:normAutofit/>
          </a:bodyPr>
          <a:lstStyle/>
          <a:p>
            <a:r>
              <a:rPr lang="es-CL" dirty="0"/>
              <a:t>Elección del caso</a:t>
            </a:r>
          </a:p>
          <a:p>
            <a:pPr marL="514350" lvl="1" indent="0">
              <a:buNone/>
            </a:pPr>
            <a:r>
              <a:rPr lang="es-CL" dirty="0"/>
              <a:t>La aplicación desarrollada</a:t>
            </a:r>
          </a:p>
          <a:p>
            <a:r>
              <a:rPr lang="es-CL" dirty="0"/>
              <a:t>Objetivos de la investigación</a:t>
            </a:r>
          </a:p>
          <a:p>
            <a:pPr marL="514350" lvl="1" indent="0">
              <a:buNone/>
            </a:pPr>
            <a:r>
              <a:rPr lang="es-MX" i="1" dirty="0"/>
              <a:t>¿Cómo el sistema desarrollado trabaja en la práctica?</a:t>
            </a:r>
            <a:endParaRPr lang="es-CL" i="1" dirty="0"/>
          </a:p>
          <a:p>
            <a:r>
              <a:rPr lang="es-CL" dirty="0"/>
              <a:t>Características a evaluar</a:t>
            </a:r>
          </a:p>
          <a:p>
            <a:pPr lvl="1"/>
            <a:r>
              <a:rPr lang="es-CL" dirty="0"/>
              <a:t>Funcionalidad</a:t>
            </a:r>
          </a:p>
          <a:p>
            <a:pPr lvl="1"/>
            <a:r>
              <a:rPr lang="es-CL" dirty="0"/>
              <a:t>Usabilidad</a:t>
            </a:r>
          </a:p>
          <a:p>
            <a:pPr lvl="1"/>
            <a:r>
              <a:rPr lang="es-CL" dirty="0"/>
              <a:t>Utilidad</a:t>
            </a:r>
          </a:p>
          <a:p>
            <a:pPr lvl="1"/>
            <a:r>
              <a:rPr lang="es-CL" dirty="0"/>
              <a:t>Utilidad del manual de usuario</a:t>
            </a:r>
          </a:p>
          <a:p>
            <a:pPr lvl="1"/>
            <a:endParaRPr lang="es-MX" dirty="0"/>
          </a:p>
        </p:txBody>
      </p:sp>
      <p:sp>
        <p:nvSpPr>
          <p:cNvPr id="4" name="Marcador de número de diapositiva 3">
            <a:extLst>
              <a:ext uri="{FF2B5EF4-FFF2-40B4-BE49-F238E27FC236}">
                <a16:creationId xmlns:a16="http://schemas.microsoft.com/office/drawing/2014/main" id="{91805C8C-DEB6-498E-840A-0874D95E83CC}"/>
              </a:ext>
            </a:extLst>
          </p:cNvPr>
          <p:cNvSpPr>
            <a:spLocks noGrp="1"/>
          </p:cNvSpPr>
          <p:nvPr>
            <p:ph type="sldNum" sz="quarter" idx="12"/>
          </p:nvPr>
        </p:nvSpPr>
        <p:spPr/>
        <p:txBody>
          <a:bodyPr/>
          <a:lstStyle/>
          <a:p>
            <a:fld id="{A9EE5FD8-32AF-4EA8-9289-91CC9F0E55FD}" type="slidenum">
              <a:rPr lang="es-CL" smtClean="0"/>
              <a:t>35</a:t>
            </a:fld>
            <a:endParaRPr lang="es-CL"/>
          </a:p>
        </p:txBody>
      </p:sp>
    </p:spTree>
    <p:extLst>
      <p:ext uri="{BB962C8B-B14F-4D97-AF65-F5344CB8AC3E}">
        <p14:creationId xmlns:p14="http://schemas.microsoft.com/office/powerpoint/2010/main" val="2823335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9969A1-3E5B-4C3A-974B-F02AE5CB700E}"/>
              </a:ext>
            </a:extLst>
          </p:cNvPr>
          <p:cNvSpPr>
            <a:spLocks noGrp="1"/>
          </p:cNvSpPr>
          <p:nvPr>
            <p:ph type="title"/>
          </p:nvPr>
        </p:nvSpPr>
        <p:spPr/>
        <p:txBody>
          <a:bodyPr/>
          <a:lstStyle/>
          <a:p>
            <a:r>
              <a:rPr lang="es-CL" dirty="0"/>
              <a:t>Diseño del caso</a:t>
            </a:r>
          </a:p>
        </p:txBody>
      </p:sp>
      <p:sp>
        <p:nvSpPr>
          <p:cNvPr id="3" name="Marcador de contenido 2">
            <a:extLst>
              <a:ext uri="{FF2B5EF4-FFF2-40B4-BE49-F238E27FC236}">
                <a16:creationId xmlns:a16="http://schemas.microsoft.com/office/drawing/2014/main" id="{32038A01-51D5-472F-B780-F882690B3F8B}"/>
              </a:ext>
            </a:extLst>
          </p:cNvPr>
          <p:cNvSpPr>
            <a:spLocks noGrp="1"/>
          </p:cNvSpPr>
          <p:nvPr>
            <p:ph idx="1"/>
          </p:nvPr>
        </p:nvSpPr>
        <p:spPr/>
        <p:txBody>
          <a:bodyPr>
            <a:normAutofit lnSpcReduction="10000"/>
          </a:bodyPr>
          <a:lstStyle/>
          <a:p>
            <a:r>
              <a:rPr lang="es-MX" dirty="0"/>
              <a:t>Protocolo para conducir el estudio de caso</a:t>
            </a:r>
          </a:p>
          <a:p>
            <a:r>
              <a:rPr lang="es-CL" dirty="0"/>
              <a:t>Unidad de análisis</a:t>
            </a:r>
          </a:p>
          <a:p>
            <a:pPr marL="514350" lvl="1" indent="0">
              <a:buNone/>
            </a:pPr>
            <a:r>
              <a:rPr lang="es-MX" dirty="0"/>
              <a:t>Profesionales con conocimientos en computación, hidráulica y </a:t>
            </a:r>
          </a:p>
          <a:p>
            <a:pPr marL="514350" lvl="1" indent="0">
              <a:buNone/>
            </a:pPr>
            <a:r>
              <a:rPr lang="es-MX" dirty="0"/>
              <a:t>metaheurísticas.</a:t>
            </a:r>
            <a:endParaRPr lang="es-CL" dirty="0"/>
          </a:p>
          <a:p>
            <a:r>
              <a:rPr lang="es-CL" dirty="0"/>
              <a:t>Consideraciones técnicas	</a:t>
            </a:r>
          </a:p>
          <a:p>
            <a:pPr lvl="1"/>
            <a:r>
              <a:rPr lang="es-CL" dirty="0" err="1"/>
              <a:t>Window</a:t>
            </a:r>
            <a:r>
              <a:rPr lang="es-CL" dirty="0"/>
              <a:t> 64bits</a:t>
            </a:r>
          </a:p>
          <a:p>
            <a:pPr lvl="1"/>
            <a:r>
              <a:rPr lang="es-CL" dirty="0"/>
              <a:t>Java 1.8</a:t>
            </a:r>
          </a:p>
          <a:p>
            <a:r>
              <a:rPr lang="es-CL" dirty="0"/>
              <a:t>Consideraciones para los usuarios</a:t>
            </a:r>
          </a:p>
          <a:p>
            <a:pPr lvl="1"/>
            <a:r>
              <a:rPr lang="es-CL" dirty="0"/>
              <a:t>Conocimientos básicos en hidráulica y metaheurísticas para saber interpretar los resultados de la aplicación. Si se desea incorporar nuevos algoritmos debe tener conocimientos en programación.</a:t>
            </a:r>
          </a:p>
          <a:p>
            <a:pPr marL="914400" lvl="2" indent="0">
              <a:buNone/>
            </a:pPr>
            <a:endParaRPr lang="es-CL" dirty="0"/>
          </a:p>
          <a:p>
            <a:pPr lvl="2"/>
            <a:endParaRPr lang="es-CL" dirty="0"/>
          </a:p>
          <a:p>
            <a:pPr lvl="1"/>
            <a:endParaRPr lang="es-MX" dirty="0"/>
          </a:p>
        </p:txBody>
      </p:sp>
      <p:sp>
        <p:nvSpPr>
          <p:cNvPr id="4" name="Marcador de número de diapositiva 3">
            <a:extLst>
              <a:ext uri="{FF2B5EF4-FFF2-40B4-BE49-F238E27FC236}">
                <a16:creationId xmlns:a16="http://schemas.microsoft.com/office/drawing/2014/main" id="{2400248B-019D-4137-8935-F43F366D3ED6}"/>
              </a:ext>
            </a:extLst>
          </p:cNvPr>
          <p:cNvSpPr>
            <a:spLocks noGrp="1"/>
          </p:cNvSpPr>
          <p:nvPr>
            <p:ph type="sldNum" sz="quarter" idx="12"/>
          </p:nvPr>
        </p:nvSpPr>
        <p:spPr/>
        <p:txBody>
          <a:bodyPr/>
          <a:lstStyle/>
          <a:p>
            <a:fld id="{A9EE5FD8-32AF-4EA8-9289-91CC9F0E55FD}" type="slidenum">
              <a:rPr lang="es-CL" smtClean="0"/>
              <a:t>36</a:t>
            </a:fld>
            <a:endParaRPr lang="es-CL"/>
          </a:p>
        </p:txBody>
      </p:sp>
    </p:spTree>
    <p:extLst>
      <p:ext uri="{BB962C8B-B14F-4D97-AF65-F5344CB8AC3E}">
        <p14:creationId xmlns:p14="http://schemas.microsoft.com/office/powerpoint/2010/main" val="21098268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9969A1-3E5B-4C3A-974B-F02AE5CB700E}"/>
              </a:ext>
            </a:extLst>
          </p:cNvPr>
          <p:cNvSpPr>
            <a:spLocks noGrp="1"/>
          </p:cNvSpPr>
          <p:nvPr>
            <p:ph type="title"/>
          </p:nvPr>
        </p:nvSpPr>
        <p:spPr>
          <a:xfrm>
            <a:off x="648930" y="629266"/>
            <a:ext cx="9252154" cy="1223983"/>
          </a:xfrm>
        </p:spPr>
        <p:txBody>
          <a:bodyPr>
            <a:normAutofit/>
          </a:bodyPr>
          <a:lstStyle/>
          <a:p>
            <a:r>
              <a:rPr lang="es-CL" dirty="0"/>
              <a:t>Recolección de datos</a:t>
            </a:r>
          </a:p>
        </p:txBody>
      </p:sp>
      <p:sp>
        <p:nvSpPr>
          <p:cNvPr id="3" name="Marcador de contenido 2">
            <a:extLst>
              <a:ext uri="{FF2B5EF4-FFF2-40B4-BE49-F238E27FC236}">
                <a16:creationId xmlns:a16="http://schemas.microsoft.com/office/drawing/2014/main" id="{32038A01-51D5-472F-B780-F882690B3F8B}"/>
              </a:ext>
            </a:extLst>
          </p:cNvPr>
          <p:cNvSpPr>
            <a:spLocks noGrp="1"/>
          </p:cNvSpPr>
          <p:nvPr>
            <p:ph idx="1"/>
          </p:nvPr>
        </p:nvSpPr>
        <p:spPr>
          <a:xfrm>
            <a:off x="1103311" y="2052214"/>
            <a:ext cx="4338409" cy="4196185"/>
          </a:xfrm>
        </p:spPr>
        <p:txBody>
          <a:bodyPr>
            <a:normAutofit/>
          </a:bodyPr>
          <a:lstStyle/>
          <a:p>
            <a:r>
              <a:rPr lang="es-CL" dirty="0"/>
              <a:t>Participantes</a:t>
            </a:r>
          </a:p>
          <a:p>
            <a:pPr marL="514350" lvl="1" indent="0">
              <a:buNone/>
            </a:pPr>
            <a:r>
              <a:rPr lang="es-CL" dirty="0" err="1"/>
              <a:t>Yamisleydi</a:t>
            </a:r>
            <a:r>
              <a:rPr lang="es-CL" dirty="0"/>
              <a:t> Salgueiro</a:t>
            </a:r>
          </a:p>
          <a:p>
            <a:pPr marL="514350" lvl="1" indent="0">
              <a:buNone/>
            </a:pPr>
            <a:r>
              <a:rPr lang="es-CL" dirty="0"/>
              <a:t>Marco Alsina</a:t>
            </a:r>
          </a:p>
          <a:p>
            <a:pPr marL="514350" lvl="1" indent="0">
              <a:buNone/>
            </a:pPr>
            <a:r>
              <a:rPr lang="es-CL" dirty="0"/>
              <a:t>Sergio Silva</a:t>
            </a:r>
          </a:p>
          <a:p>
            <a:r>
              <a:rPr lang="es-MX" dirty="0"/>
              <a:t>Instrumentos para la recolección de los datos</a:t>
            </a:r>
          </a:p>
          <a:p>
            <a:pPr lvl="1"/>
            <a:r>
              <a:rPr lang="es-MX" dirty="0"/>
              <a:t>Encuesta utilizando la escala de Likert</a:t>
            </a:r>
          </a:p>
          <a:p>
            <a:pPr lvl="1"/>
            <a:r>
              <a:rPr lang="es-MX" dirty="0"/>
              <a:t>Test de usabilidad SUS</a:t>
            </a:r>
          </a:p>
          <a:p>
            <a:pPr lvl="2"/>
            <a:endParaRPr lang="es-MX" dirty="0"/>
          </a:p>
          <a:p>
            <a:pPr lvl="1"/>
            <a:endParaRPr lang="es-CL" dirty="0"/>
          </a:p>
          <a:p>
            <a:pPr marL="914400" lvl="2" indent="0">
              <a:buNone/>
            </a:pPr>
            <a:endParaRPr lang="es-CL" dirty="0"/>
          </a:p>
          <a:p>
            <a:pPr lvl="2"/>
            <a:endParaRPr lang="es-CL" dirty="0"/>
          </a:p>
          <a:p>
            <a:pPr lvl="1"/>
            <a:endParaRPr lang="es-MX" dirty="0"/>
          </a:p>
        </p:txBody>
      </p:sp>
      <p:pic>
        <p:nvPicPr>
          <p:cNvPr id="4" name="Imagen 3">
            <a:extLst>
              <a:ext uri="{FF2B5EF4-FFF2-40B4-BE49-F238E27FC236}">
                <a16:creationId xmlns:a16="http://schemas.microsoft.com/office/drawing/2014/main" id="{CCE22237-A9A2-4182-93BE-D250F22AD4A9}"/>
              </a:ext>
            </a:extLst>
          </p:cNvPr>
          <p:cNvPicPr>
            <a:picLocks noChangeAspect="1"/>
          </p:cNvPicPr>
          <p:nvPr/>
        </p:nvPicPr>
        <p:blipFill>
          <a:blip r:embed="rId4"/>
          <a:stretch>
            <a:fillRect/>
          </a:stretch>
        </p:blipFill>
        <p:spPr>
          <a:xfrm>
            <a:off x="6096000" y="2242237"/>
            <a:ext cx="5451627" cy="3816138"/>
          </a:xfrm>
          <a:prstGeom prst="rect">
            <a:avLst/>
          </a:prstGeom>
          <a:effectLst>
            <a:outerShdw blurRad="50800" dist="38100" dir="5400000" algn="t" rotWithShape="0">
              <a:prstClr val="black">
                <a:alpha val="43000"/>
              </a:prstClr>
            </a:outerShdw>
          </a:effectLst>
        </p:spPr>
      </p:pic>
      <p:sp>
        <p:nvSpPr>
          <p:cNvPr id="5" name="Marcador de número de diapositiva 4">
            <a:extLst>
              <a:ext uri="{FF2B5EF4-FFF2-40B4-BE49-F238E27FC236}">
                <a16:creationId xmlns:a16="http://schemas.microsoft.com/office/drawing/2014/main" id="{DF5208C2-98CC-4E75-B9DC-5A72FB21941E}"/>
              </a:ext>
            </a:extLst>
          </p:cNvPr>
          <p:cNvSpPr>
            <a:spLocks noGrp="1"/>
          </p:cNvSpPr>
          <p:nvPr>
            <p:ph type="sldNum" sz="quarter" idx="12"/>
          </p:nvPr>
        </p:nvSpPr>
        <p:spPr/>
        <p:txBody>
          <a:bodyPr/>
          <a:lstStyle/>
          <a:p>
            <a:fld id="{A9EE5FD8-32AF-4EA8-9289-91CC9F0E55FD}" type="slidenum">
              <a:rPr lang="es-CL" smtClean="0"/>
              <a:t>37</a:t>
            </a:fld>
            <a:endParaRPr lang="es-CL"/>
          </a:p>
        </p:txBody>
      </p:sp>
    </p:spTree>
    <p:extLst>
      <p:ext uri="{BB962C8B-B14F-4D97-AF65-F5344CB8AC3E}">
        <p14:creationId xmlns:p14="http://schemas.microsoft.com/office/powerpoint/2010/main" val="3725385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9969A1-3E5B-4C3A-974B-F02AE5CB700E}"/>
              </a:ext>
            </a:extLst>
          </p:cNvPr>
          <p:cNvSpPr>
            <a:spLocks noGrp="1"/>
          </p:cNvSpPr>
          <p:nvPr>
            <p:ph type="title"/>
          </p:nvPr>
        </p:nvSpPr>
        <p:spPr/>
        <p:txBody>
          <a:bodyPr/>
          <a:lstStyle/>
          <a:p>
            <a:r>
              <a:rPr lang="es-CL" dirty="0"/>
              <a:t>Análisis de datos</a:t>
            </a:r>
          </a:p>
        </p:txBody>
      </p:sp>
      <p:sp>
        <p:nvSpPr>
          <p:cNvPr id="3" name="Marcador de contenido 2">
            <a:extLst>
              <a:ext uri="{FF2B5EF4-FFF2-40B4-BE49-F238E27FC236}">
                <a16:creationId xmlns:a16="http://schemas.microsoft.com/office/drawing/2014/main" id="{32038A01-51D5-472F-B780-F882690B3F8B}"/>
              </a:ext>
            </a:extLst>
          </p:cNvPr>
          <p:cNvSpPr>
            <a:spLocks noGrp="1"/>
          </p:cNvSpPr>
          <p:nvPr>
            <p:ph idx="1"/>
          </p:nvPr>
        </p:nvSpPr>
        <p:spPr/>
        <p:txBody>
          <a:bodyPr>
            <a:normAutofit/>
          </a:bodyPr>
          <a:lstStyle/>
          <a:p>
            <a:r>
              <a:rPr lang="es-CL" dirty="0"/>
              <a:t>Funcionalidad</a:t>
            </a:r>
          </a:p>
          <a:p>
            <a:pPr marL="914400" lvl="2" indent="0">
              <a:buNone/>
            </a:pPr>
            <a:endParaRPr lang="es-MX" dirty="0"/>
          </a:p>
          <a:p>
            <a:pPr lvl="1"/>
            <a:endParaRPr lang="es-CL" dirty="0"/>
          </a:p>
          <a:p>
            <a:pPr marL="914400" lvl="2" indent="0">
              <a:buNone/>
            </a:pPr>
            <a:endParaRPr lang="es-CL" dirty="0"/>
          </a:p>
          <a:p>
            <a:pPr lvl="2"/>
            <a:endParaRPr lang="es-CL" dirty="0"/>
          </a:p>
          <a:p>
            <a:pPr lvl="1"/>
            <a:endParaRPr lang="es-MX" dirty="0"/>
          </a:p>
        </p:txBody>
      </p:sp>
      <p:graphicFrame>
        <p:nvGraphicFramePr>
          <p:cNvPr id="4" name="Objeto 3">
            <a:extLst>
              <a:ext uri="{FF2B5EF4-FFF2-40B4-BE49-F238E27FC236}">
                <a16:creationId xmlns:a16="http://schemas.microsoft.com/office/drawing/2014/main" id="{3D95BA87-C14D-4656-A754-6F2DBAB72E1B}"/>
              </a:ext>
            </a:extLst>
          </p:cNvPr>
          <p:cNvGraphicFramePr>
            <a:graphicFrameLocks noChangeAspect="1"/>
          </p:cNvGraphicFramePr>
          <p:nvPr>
            <p:extLst>
              <p:ext uri="{D42A27DB-BD31-4B8C-83A1-F6EECF244321}">
                <p14:modId xmlns:p14="http://schemas.microsoft.com/office/powerpoint/2010/main" val="4256700231"/>
              </p:ext>
            </p:extLst>
          </p:nvPr>
        </p:nvGraphicFramePr>
        <p:xfrm>
          <a:off x="5882492" y="2524124"/>
          <a:ext cx="6124575" cy="3724275"/>
        </p:xfrm>
        <a:graphic>
          <a:graphicData uri="http://schemas.openxmlformats.org/presentationml/2006/ole">
            <mc:AlternateContent xmlns:mc="http://schemas.openxmlformats.org/markup-compatibility/2006">
              <mc:Choice xmlns:v="urn:schemas-microsoft-com:vml" Requires="v">
                <p:oleObj spid="_x0000_s1123" name="PDF" r:id="rId3" imgW="0" imgH="360" progId="FoxitReader.Document">
                  <p:embed/>
                </p:oleObj>
              </mc:Choice>
              <mc:Fallback>
                <p:oleObj name="PDF" r:id="rId3" imgW="0" imgH="360" progId="FoxitReader.Document">
                  <p:embed/>
                  <p:pic>
                    <p:nvPicPr>
                      <p:cNvPr id="0" name=""/>
                      <p:cNvPicPr/>
                      <p:nvPr/>
                    </p:nvPicPr>
                    <p:blipFill>
                      <a:blip r:embed="rId4"/>
                      <a:stretch>
                        <a:fillRect/>
                      </a:stretch>
                    </p:blipFill>
                    <p:spPr>
                      <a:xfrm>
                        <a:off x="5882492" y="2524124"/>
                        <a:ext cx="6124575" cy="3724275"/>
                      </a:xfrm>
                      <a:prstGeom prst="rect">
                        <a:avLst/>
                      </a:prstGeom>
                    </p:spPr>
                  </p:pic>
                </p:oleObj>
              </mc:Fallback>
            </mc:AlternateContent>
          </a:graphicData>
        </a:graphic>
      </p:graphicFrame>
      <p:graphicFrame>
        <p:nvGraphicFramePr>
          <p:cNvPr id="5" name="Tabla 9">
            <a:extLst>
              <a:ext uri="{FF2B5EF4-FFF2-40B4-BE49-F238E27FC236}">
                <a16:creationId xmlns:a16="http://schemas.microsoft.com/office/drawing/2014/main" id="{C3EF5F59-14D9-472F-A9CD-32E95E7F65E7}"/>
              </a:ext>
            </a:extLst>
          </p:cNvPr>
          <p:cNvGraphicFramePr>
            <a:graphicFrameLocks noGrp="1"/>
          </p:cNvGraphicFramePr>
          <p:nvPr>
            <p:extLst>
              <p:ext uri="{D42A27DB-BD31-4B8C-83A1-F6EECF244321}">
                <p14:modId xmlns:p14="http://schemas.microsoft.com/office/powerpoint/2010/main" val="1599942987"/>
              </p:ext>
            </p:extLst>
          </p:nvPr>
        </p:nvGraphicFramePr>
        <p:xfrm>
          <a:off x="344721" y="2961100"/>
          <a:ext cx="5116530" cy="3017520"/>
        </p:xfrm>
        <a:graphic>
          <a:graphicData uri="http://schemas.openxmlformats.org/drawingml/2006/table">
            <a:tbl>
              <a:tblPr firstRow="1" bandRow="1">
                <a:tableStyleId>{073A0DAA-6AF3-43AB-8588-CEC1D06C72B9}</a:tableStyleId>
              </a:tblPr>
              <a:tblGrid>
                <a:gridCol w="3513762">
                  <a:extLst>
                    <a:ext uri="{9D8B030D-6E8A-4147-A177-3AD203B41FA5}">
                      <a16:colId xmlns:a16="http://schemas.microsoft.com/office/drawing/2014/main" val="4169303409"/>
                    </a:ext>
                  </a:extLst>
                </a:gridCol>
                <a:gridCol w="1602768">
                  <a:extLst>
                    <a:ext uri="{9D8B030D-6E8A-4147-A177-3AD203B41FA5}">
                      <a16:colId xmlns:a16="http://schemas.microsoft.com/office/drawing/2014/main" val="817142964"/>
                    </a:ext>
                  </a:extLst>
                </a:gridCol>
              </a:tblGrid>
              <a:tr h="19645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lt1"/>
                          </a:solidFill>
                          <a:effectLst/>
                          <a:latin typeface="+mj-lt"/>
                          <a:ea typeface="+mn-ea"/>
                          <a:cs typeface="+mn-cs"/>
                        </a:rPr>
                        <a:t>Respuesta</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lt1"/>
                          </a:solidFill>
                          <a:effectLst/>
                          <a:latin typeface="+mj-lt"/>
                          <a:ea typeface="+mn-ea"/>
                          <a:cs typeface="+mn-cs"/>
                        </a:rPr>
                        <a:t>Porcentaje Obtenido</a:t>
                      </a:r>
                    </a:p>
                  </a:txBody>
                  <a:tcPr/>
                </a:tc>
                <a:extLst>
                  <a:ext uri="{0D108BD9-81ED-4DB2-BD59-A6C34878D82A}">
                    <a16:rowId xmlns:a16="http://schemas.microsoft.com/office/drawing/2014/main" val="852230549"/>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dk1"/>
                          </a:solidFill>
                          <a:effectLst/>
                          <a:latin typeface="+mj-lt"/>
                          <a:ea typeface="+mn-ea"/>
                          <a:cs typeface="+mn-cs"/>
                        </a:rPr>
                        <a:t>Totalmente en desacuerdo </a:t>
                      </a:r>
                    </a:p>
                  </a:txBody>
                  <a:tcPr/>
                </a:tc>
                <a:tc>
                  <a:txBody>
                    <a:bodyPr/>
                    <a:lstStyle/>
                    <a:p>
                      <a:pPr algn="ctr" fontAlgn="b"/>
                      <a:r>
                        <a:rPr lang="es-CL" sz="1800" b="0" i="0" u="none" strike="noStrike" dirty="0">
                          <a:solidFill>
                            <a:srgbClr val="000000"/>
                          </a:solidFill>
                          <a:effectLst/>
                          <a:latin typeface="+mj-lt"/>
                        </a:rPr>
                        <a:t>2.6%</a:t>
                      </a:r>
                    </a:p>
                  </a:txBody>
                  <a:tcPr marL="9525" marR="9525" marT="9525" marB="0" anchor="ctr"/>
                </a:tc>
                <a:extLst>
                  <a:ext uri="{0D108BD9-81ED-4DB2-BD59-A6C34878D82A}">
                    <a16:rowId xmlns:a16="http://schemas.microsoft.com/office/drawing/2014/main" val="1737900902"/>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dk1"/>
                          </a:solidFill>
                          <a:effectLst/>
                          <a:latin typeface="+mj-lt"/>
                          <a:ea typeface="+mn-ea"/>
                          <a:cs typeface="+mn-cs"/>
                        </a:rPr>
                        <a:t>En desacuerdo</a:t>
                      </a:r>
                    </a:p>
                  </a:txBody>
                  <a:tcPr/>
                </a:tc>
                <a:tc>
                  <a:txBody>
                    <a:bodyPr/>
                    <a:lstStyle/>
                    <a:p>
                      <a:pPr algn="ctr" fontAlgn="b"/>
                      <a:r>
                        <a:rPr lang="es-CL" sz="1800" b="0" i="0" u="none" strike="noStrike" dirty="0">
                          <a:solidFill>
                            <a:srgbClr val="000000"/>
                          </a:solidFill>
                          <a:effectLst/>
                          <a:latin typeface="+mj-lt"/>
                        </a:rPr>
                        <a:t>0.0%</a:t>
                      </a:r>
                    </a:p>
                  </a:txBody>
                  <a:tcPr marL="9525" marR="9525" marT="9525" marB="0" anchor="ctr"/>
                </a:tc>
                <a:extLst>
                  <a:ext uri="{0D108BD9-81ED-4DB2-BD59-A6C34878D82A}">
                    <a16:rowId xmlns:a16="http://schemas.microsoft.com/office/drawing/2014/main" val="244759195"/>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MX" sz="1800" b="0" kern="1200" dirty="0">
                          <a:solidFill>
                            <a:schemeClr val="dk1"/>
                          </a:solidFill>
                          <a:effectLst/>
                          <a:latin typeface="+mj-lt"/>
                          <a:ea typeface="+mn-ea"/>
                          <a:cs typeface="+mn-cs"/>
                        </a:rPr>
                        <a:t>Ni de acuerdo ni en </a:t>
                      </a:r>
                    </a:p>
                    <a:p>
                      <a:pPr marL="0" marR="0" lvl="0" indent="0" algn="l" defTabSz="457200" rtl="0" eaLnBrk="1" fontAlgn="auto" latinLnBrk="0" hangingPunct="1">
                        <a:lnSpc>
                          <a:spcPct val="100000"/>
                        </a:lnSpc>
                        <a:spcBef>
                          <a:spcPts val="0"/>
                        </a:spcBef>
                        <a:spcAft>
                          <a:spcPts val="0"/>
                        </a:spcAft>
                        <a:buClrTx/>
                        <a:buSzTx/>
                        <a:buFontTx/>
                        <a:buNone/>
                        <a:tabLst/>
                        <a:defRPr/>
                      </a:pPr>
                      <a:r>
                        <a:rPr lang="es-MX" sz="1800" b="0" kern="1200" dirty="0">
                          <a:solidFill>
                            <a:schemeClr val="dk1"/>
                          </a:solidFill>
                          <a:effectLst/>
                          <a:latin typeface="+mj-lt"/>
                          <a:ea typeface="+mn-ea"/>
                          <a:cs typeface="+mn-cs"/>
                        </a:rPr>
                        <a:t>desacuerdo</a:t>
                      </a:r>
                    </a:p>
                    <a:p>
                      <a:endParaRPr lang="es-CL" dirty="0">
                        <a:latin typeface="+mj-lt"/>
                      </a:endParaRPr>
                    </a:p>
                  </a:txBody>
                  <a:tcPr/>
                </a:tc>
                <a:tc>
                  <a:txBody>
                    <a:bodyPr/>
                    <a:lstStyle/>
                    <a:p>
                      <a:pPr algn="ctr" fontAlgn="b"/>
                      <a:r>
                        <a:rPr lang="es-CL" sz="1800" b="0" i="0" u="none" strike="noStrike" dirty="0">
                          <a:solidFill>
                            <a:srgbClr val="000000"/>
                          </a:solidFill>
                          <a:effectLst/>
                          <a:latin typeface="+mj-lt"/>
                        </a:rPr>
                        <a:t>5.1%</a:t>
                      </a:r>
                    </a:p>
                  </a:txBody>
                  <a:tcPr marL="9525" marR="9525" marT="9525" marB="0" anchor="ctr"/>
                </a:tc>
                <a:extLst>
                  <a:ext uri="{0D108BD9-81ED-4DB2-BD59-A6C34878D82A}">
                    <a16:rowId xmlns:a16="http://schemas.microsoft.com/office/drawing/2014/main" val="23956501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dk1"/>
                          </a:solidFill>
                          <a:effectLst/>
                          <a:latin typeface="+mj-lt"/>
                          <a:ea typeface="+mn-ea"/>
                          <a:cs typeface="+mn-cs"/>
                        </a:rPr>
                        <a:t>De acuerdo</a:t>
                      </a:r>
                    </a:p>
                  </a:txBody>
                  <a:tcPr/>
                </a:tc>
                <a:tc>
                  <a:txBody>
                    <a:bodyPr/>
                    <a:lstStyle/>
                    <a:p>
                      <a:pPr algn="ctr" fontAlgn="b"/>
                      <a:r>
                        <a:rPr lang="es-CL" sz="1800" b="0" i="0" u="none" strike="noStrike" dirty="0">
                          <a:solidFill>
                            <a:srgbClr val="000000"/>
                          </a:solidFill>
                          <a:effectLst/>
                          <a:latin typeface="+mj-lt"/>
                        </a:rPr>
                        <a:t>7.7%</a:t>
                      </a:r>
                    </a:p>
                  </a:txBody>
                  <a:tcPr marL="9525" marR="9525" marT="9525" marB="0" anchor="ctr"/>
                </a:tc>
                <a:extLst>
                  <a:ext uri="{0D108BD9-81ED-4DB2-BD59-A6C34878D82A}">
                    <a16:rowId xmlns:a16="http://schemas.microsoft.com/office/drawing/2014/main" val="1384237313"/>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dk1"/>
                          </a:solidFill>
                          <a:effectLst/>
                          <a:latin typeface="+mj-lt"/>
                          <a:ea typeface="+mn-ea"/>
                          <a:cs typeface="+mn-cs"/>
                        </a:rPr>
                        <a:t>Totalmente de acuerdo</a:t>
                      </a:r>
                    </a:p>
                  </a:txBody>
                  <a:tcPr/>
                </a:tc>
                <a:tc>
                  <a:txBody>
                    <a:bodyPr/>
                    <a:lstStyle/>
                    <a:p>
                      <a:pPr algn="ctr" fontAlgn="b"/>
                      <a:r>
                        <a:rPr lang="es-CL" sz="1800" b="0" i="0" u="none" strike="noStrike" dirty="0">
                          <a:solidFill>
                            <a:srgbClr val="000000"/>
                          </a:solidFill>
                          <a:effectLst/>
                          <a:latin typeface="+mj-lt"/>
                        </a:rPr>
                        <a:t>84.6%</a:t>
                      </a:r>
                    </a:p>
                  </a:txBody>
                  <a:tcPr marL="9525" marR="9525" marT="9525" marB="0" anchor="ctr"/>
                </a:tc>
                <a:extLst>
                  <a:ext uri="{0D108BD9-81ED-4DB2-BD59-A6C34878D82A}">
                    <a16:rowId xmlns:a16="http://schemas.microsoft.com/office/drawing/2014/main" val="1925863436"/>
                  </a:ext>
                </a:extLst>
              </a:tr>
            </a:tbl>
          </a:graphicData>
        </a:graphic>
      </p:graphicFrame>
      <p:sp>
        <p:nvSpPr>
          <p:cNvPr id="6" name="Marcador de número de diapositiva 5">
            <a:extLst>
              <a:ext uri="{FF2B5EF4-FFF2-40B4-BE49-F238E27FC236}">
                <a16:creationId xmlns:a16="http://schemas.microsoft.com/office/drawing/2014/main" id="{BD974445-05D8-4D7A-BC9F-BB72D32C48CB}"/>
              </a:ext>
            </a:extLst>
          </p:cNvPr>
          <p:cNvSpPr>
            <a:spLocks noGrp="1"/>
          </p:cNvSpPr>
          <p:nvPr>
            <p:ph type="sldNum" sz="quarter" idx="12"/>
          </p:nvPr>
        </p:nvSpPr>
        <p:spPr/>
        <p:txBody>
          <a:bodyPr/>
          <a:lstStyle/>
          <a:p>
            <a:fld id="{A9EE5FD8-32AF-4EA8-9289-91CC9F0E55FD}" type="slidenum">
              <a:rPr lang="es-CL" smtClean="0"/>
              <a:t>38</a:t>
            </a:fld>
            <a:endParaRPr lang="es-CL"/>
          </a:p>
        </p:txBody>
      </p:sp>
    </p:spTree>
    <p:extLst>
      <p:ext uri="{BB962C8B-B14F-4D97-AF65-F5344CB8AC3E}">
        <p14:creationId xmlns:p14="http://schemas.microsoft.com/office/powerpoint/2010/main" val="3784605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9969A1-3E5B-4C3A-974B-F02AE5CB700E}"/>
              </a:ext>
            </a:extLst>
          </p:cNvPr>
          <p:cNvSpPr>
            <a:spLocks noGrp="1"/>
          </p:cNvSpPr>
          <p:nvPr>
            <p:ph type="title"/>
          </p:nvPr>
        </p:nvSpPr>
        <p:spPr/>
        <p:txBody>
          <a:bodyPr/>
          <a:lstStyle/>
          <a:p>
            <a:r>
              <a:rPr lang="es-CL" dirty="0"/>
              <a:t>Análisis de datos</a:t>
            </a:r>
          </a:p>
        </p:txBody>
      </p:sp>
      <p:sp>
        <p:nvSpPr>
          <p:cNvPr id="3" name="Marcador de contenido 2">
            <a:extLst>
              <a:ext uri="{FF2B5EF4-FFF2-40B4-BE49-F238E27FC236}">
                <a16:creationId xmlns:a16="http://schemas.microsoft.com/office/drawing/2014/main" id="{32038A01-51D5-472F-B780-F882690B3F8B}"/>
              </a:ext>
            </a:extLst>
          </p:cNvPr>
          <p:cNvSpPr>
            <a:spLocks noGrp="1"/>
          </p:cNvSpPr>
          <p:nvPr>
            <p:ph idx="1"/>
          </p:nvPr>
        </p:nvSpPr>
        <p:spPr/>
        <p:txBody>
          <a:bodyPr>
            <a:normAutofit/>
          </a:bodyPr>
          <a:lstStyle/>
          <a:p>
            <a:r>
              <a:rPr lang="es-CL" dirty="0"/>
              <a:t>Usabilidad</a:t>
            </a:r>
          </a:p>
          <a:p>
            <a:pPr marL="914400" lvl="2" indent="0">
              <a:buNone/>
            </a:pPr>
            <a:endParaRPr lang="es-MX" dirty="0"/>
          </a:p>
          <a:p>
            <a:pPr lvl="1"/>
            <a:endParaRPr lang="es-CL" dirty="0"/>
          </a:p>
          <a:p>
            <a:pPr marL="914400" lvl="2" indent="0">
              <a:buNone/>
            </a:pPr>
            <a:endParaRPr lang="es-CL" dirty="0"/>
          </a:p>
          <a:p>
            <a:pPr lvl="2"/>
            <a:endParaRPr lang="es-CL" dirty="0"/>
          </a:p>
          <a:p>
            <a:pPr lvl="1"/>
            <a:endParaRPr lang="es-MX" dirty="0"/>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0381391D-F3A4-4DC9-9599-B336EC65AD28}"/>
                  </a:ext>
                </a:extLst>
              </p:cNvPr>
              <p:cNvSpPr txBox="1"/>
              <p:nvPr/>
            </p:nvSpPr>
            <p:spPr>
              <a:xfrm>
                <a:off x="1828800" y="3174715"/>
                <a:ext cx="15486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bar>
                            <m:barPr>
                              <m:pos m:val="top"/>
                              <m:ctrlPr>
                                <a:rPr lang="es-CL" i="1" smtClean="0">
                                  <a:latin typeface="Cambria Math" panose="02040503050406030204" pitchFamily="18" charset="0"/>
                                </a:rPr>
                              </m:ctrlPr>
                            </m:barPr>
                            <m:e>
                              <m:r>
                                <a:rPr lang="es-CL" b="0" i="1" smtClean="0">
                                  <a:latin typeface="Cambria Math" panose="02040503050406030204" pitchFamily="18" charset="0"/>
                                </a:rPr>
                                <m:t>𝑥</m:t>
                              </m:r>
                            </m:e>
                          </m:bar>
                        </m:e>
                        <m:sub>
                          <m:r>
                            <a:rPr lang="es-CL" b="0" i="1" smtClean="0">
                              <a:latin typeface="Cambria Math" panose="02040503050406030204" pitchFamily="18" charset="0"/>
                            </a:rPr>
                            <m:t>𝑆𝑈𝑆</m:t>
                          </m:r>
                        </m:sub>
                      </m:sSub>
                      <m:r>
                        <a:rPr lang="es-CL" b="0" i="1" smtClean="0">
                          <a:latin typeface="Cambria Math" panose="02040503050406030204" pitchFamily="18" charset="0"/>
                        </a:rPr>
                        <m:t>=79,17</m:t>
                      </m:r>
                    </m:oMath>
                  </m:oMathPara>
                </a14:m>
                <a:endParaRPr lang="es-CL" dirty="0"/>
              </a:p>
            </p:txBody>
          </p:sp>
        </mc:Choice>
        <mc:Fallback xmlns="">
          <p:sp>
            <p:nvSpPr>
              <p:cNvPr id="6" name="CuadroTexto 5">
                <a:extLst>
                  <a:ext uri="{FF2B5EF4-FFF2-40B4-BE49-F238E27FC236}">
                    <a16:creationId xmlns:a16="http://schemas.microsoft.com/office/drawing/2014/main" id="{0381391D-F3A4-4DC9-9599-B336EC65AD28}"/>
                  </a:ext>
                </a:extLst>
              </p:cNvPr>
              <p:cNvSpPr txBox="1">
                <a:spLocks noRot="1" noChangeAspect="1" noMove="1" noResize="1" noEditPoints="1" noAdjustHandles="1" noChangeArrowheads="1" noChangeShapeType="1" noTextEdit="1"/>
              </p:cNvSpPr>
              <p:nvPr/>
            </p:nvSpPr>
            <p:spPr>
              <a:xfrm>
                <a:off x="1828800" y="3174715"/>
                <a:ext cx="1548694" cy="369332"/>
              </a:xfrm>
              <a:prstGeom prst="rect">
                <a:avLst/>
              </a:prstGeom>
              <a:blipFill>
                <a:blip r:embed="rId2"/>
                <a:stretch>
                  <a:fillRect b="-333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BED4635E-38C1-4A1B-9581-BB0A154D684F}"/>
                  </a:ext>
                </a:extLst>
              </p:cNvPr>
              <p:cNvSpPr txBox="1"/>
              <p:nvPr/>
            </p:nvSpPr>
            <p:spPr>
              <a:xfrm>
                <a:off x="1828800" y="3781326"/>
                <a:ext cx="14044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bar>
                            <m:barPr>
                              <m:pos m:val="top"/>
                              <m:ctrlPr>
                                <a:rPr lang="es-CL" i="1" smtClean="0">
                                  <a:latin typeface="Cambria Math" panose="02040503050406030204" pitchFamily="18" charset="0"/>
                                </a:rPr>
                              </m:ctrlPr>
                            </m:barPr>
                            <m:e>
                              <m:r>
                                <a:rPr lang="es-CL" b="0" i="1" smtClean="0">
                                  <a:latin typeface="Cambria Math" panose="02040503050406030204" pitchFamily="18" charset="0"/>
                                </a:rPr>
                                <m:t>𝑠</m:t>
                              </m:r>
                            </m:e>
                          </m:bar>
                        </m:e>
                        <m:sub>
                          <m:r>
                            <a:rPr lang="es-CL" b="0" i="1" smtClean="0">
                              <a:latin typeface="Cambria Math" panose="02040503050406030204" pitchFamily="18" charset="0"/>
                            </a:rPr>
                            <m:t>𝑆𝑈𝑆</m:t>
                          </m:r>
                        </m:sub>
                      </m:sSub>
                      <m:r>
                        <a:rPr lang="es-CL" b="0" i="1" smtClean="0">
                          <a:latin typeface="Cambria Math" panose="02040503050406030204" pitchFamily="18" charset="0"/>
                        </a:rPr>
                        <m:t>=9,46</m:t>
                      </m:r>
                    </m:oMath>
                  </m:oMathPara>
                </a14:m>
                <a:endParaRPr lang="es-CL" b="0" dirty="0"/>
              </a:p>
            </p:txBody>
          </p:sp>
        </mc:Choice>
        <mc:Fallback xmlns="">
          <p:sp>
            <p:nvSpPr>
              <p:cNvPr id="9" name="CuadroTexto 8">
                <a:extLst>
                  <a:ext uri="{FF2B5EF4-FFF2-40B4-BE49-F238E27FC236}">
                    <a16:creationId xmlns:a16="http://schemas.microsoft.com/office/drawing/2014/main" id="{BED4635E-38C1-4A1B-9581-BB0A154D684F}"/>
                  </a:ext>
                </a:extLst>
              </p:cNvPr>
              <p:cNvSpPr txBox="1">
                <a:spLocks noRot="1" noChangeAspect="1" noMove="1" noResize="1" noEditPoints="1" noAdjustHandles="1" noChangeArrowheads="1" noChangeShapeType="1" noTextEdit="1"/>
              </p:cNvSpPr>
              <p:nvPr/>
            </p:nvSpPr>
            <p:spPr>
              <a:xfrm>
                <a:off x="1828800" y="3781326"/>
                <a:ext cx="1404423" cy="369332"/>
              </a:xfrm>
              <a:prstGeom prst="rect">
                <a:avLst/>
              </a:prstGeom>
              <a:blipFill>
                <a:blip r:embed="rId3"/>
                <a:stretch>
                  <a:fillRect b="-1639"/>
                </a:stretch>
              </a:blipFill>
            </p:spPr>
            <p:txBody>
              <a:bodyPr/>
              <a:lstStyle/>
              <a:p>
                <a:r>
                  <a:rPr lang="es-CL">
                    <a:noFill/>
                  </a:rPr>
                  <a:t> </a:t>
                </a:r>
              </a:p>
            </p:txBody>
          </p:sp>
        </mc:Fallback>
      </mc:AlternateContent>
      <p:pic>
        <p:nvPicPr>
          <p:cNvPr id="4" name="Imagen 3">
            <a:extLst>
              <a:ext uri="{FF2B5EF4-FFF2-40B4-BE49-F238E27FC236}">
                <a16:creationId xmlns:a16="http://schemas.microsoft.com/office/drawing/2014/main" id="{2847E8FF-DC04-4BCC-98EB-0730368BF083}"/>
              </a:ext>
            </a:extLst>
          </p:cNvPr>
          <p:cNvPicPr>
            <a:picLocks noChangeAspect="1"/>
          </p:cNvPicPr>
          <p:nvPr/>
        </p:nvPicPr>
        <p:blipFill>
          <a:blip r:embed="rId4"/>
          <a:stretch>
            <a:fillRect/>
          </a:stretch>
        </p:blipFill>
        <p:spPr>
          <a:xfrm>
            <a:off x="7353816" y="2485926"/>
            <a:ext cx="3209925" cy="2590800"/>
          </a:xfrm>
          <a:prstGeom prst="rect">
            <a:avLst/>
          </a:prstGeom>
        </p:spPr>
      </p:pic>
      <p:sp>
        <p:nvSpPr>
          <p:cNvPr id="5" name="Marcador de número de diapositiva 4">
            <a:extLst>
              <a:ext uri="{FF2B5EF4-FFF2-40B4-BE49-F238E27FC236}">
                <a16:creationId xmlns:a16="http://schemas.microsoft.com/office/drawing/2014/main" id="{3C7B3014-9178-458E-B9D1-3E342C869ED4}"/>
              </a:ext>
            </a:extLst>
          </p:cNvPr>
          <p:cNvSpPr>
            <a:spLocks noGrp="1"/>
          </p:cNvSpPr>
          <p:nvPr>
            <p:ph type="sldNum" sz="quarter" idx="12"/>
          </p:nvPr>
        </p:nvSpPr>
        <p:spPr/>
        <p:txBody>
          <a:bodyPr/>
          <a:lstStyle/>
          <a:p>
            <a:fld id="{A9EE5FD8-32AF-4EA8-9289-91CC9F0E55FD}" type="slidenum">
              <a:rPr lang="es-CL" smtClean="0"/>
              <a:t>39</a:t>
            </a:fld>
            <a:endParaRPr lang="es-CL"/>
          </a:p>
        </p:txBody>
      </p:sp>
    </p:spTree>
    <p:extLst>
      <p:ext uri="{BB962C8B-B14F-4D97-AF65-F5344CB8AC3E}">
        <p14:creationId xmlns:p14="http://schemas.microsoft.com/office/powerpoint/2010/main" val="1420776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AB12A0-80B1-46FD-B41A-9D3A762547DD}"/>
              </a:ext>
            </a:extLst>
          </p:cNvPr>
          <p:cNvSpPr>
            <a:spLocks noGrp="1"/>
          </p:cNvSpPr>
          <p:nvPr>
            <p:ph type="title"/>
          </p:nvPr>
        </p:nvSpPr>
        <p:spPr/>
        <p:txBody>
          <a:bodyPr/>
          <a:lstStyle/>
          <a:p>
            <a:r>
              <a:rPr lang="es-CL" dirty="0">
                <a:latin typeface="Times New Roman" panose="02020603050405020304" pitchFamily="18" charset="0"/>
                <a:cs typeface="Times New Roman" panose="02020603050405020304" pitchFamily="18" charset="0"/>
              </a:rPr>
              <a:t>Problema</a:t>
            </a:r>
          </a:p>
        </p:txBody>
      </p:sp>
      <p:sp>
        <p:nvSpPr>
          <p:cNvPr id="5" name="Rectángulo 4">
            <a:extLst>
              <a:ext uri="{FF2B5EF4-FFF2-40B4-BE49-F238E27FC236}">
                <a16:creationId xmlns:a16="http://schemas.microsoft.com/office/drawing/2014/main" id="{E9F36D9F-82E8-43A6-90F0-B63096CC944C}"/>
              </a:ext>
            </a:extLst>
          </p:cNvPr>
          <p:cNvSpPr/>
          <p:nvPr/>
        </p:nvSpPr>
        <p:spPr>
          <a:xfrm>
            <a:off x="646110" y="1740232"/>
            <a:ext cx="9404723" cy="1328569"/>
          </a:xfrm>
          <a:prstGeom prst="rect">
            <a:avLst/>
          </a:prstGeom>
        </p:spPr>
        <p:txBody>
          <a:bodyPr wrap="square">
            <a:spAutoFit/>
          </a:bodyPr>
          <a:lstStyle/>
          <a:p>
            <a:pPr>
              <a:spcBef>
                <a:spcPts val="1000"/>
              </a:spcBef>
              <a:buClr>
                <a:schemeClr val="bg2">
                  <a:lumMod val="40000"/>
                  <a:lumOff val="60000"/>
                </a:schemeClr>
              </a:buClr>
              <a:buSzPct val="80000"/>
              <a:buFont typeface="Wingdings 3" charset="2"/>
              <a:buChar char=""/>
            </a:pPr>
            <a:r>
              <a:rPr lang="es-MX" dirty="0"/>
              <a:t> No se cuenta con las suficientes herramientas y tiempo para la correcta gestión de las redes de agua potable.</a:t>
            </a:r>
          </a:p>
          <a:p>
            <a:pPr>
              <a:spcBef>
                <a:spcPts val="1000"/>
              </a:spcBef>
              <a:buClr>
                <a:schemeClr val="bg2">
                  <a:lumMod val="40000"/>
                  <a:lumOff val="60000"/>
                </a:schemeClr>
              </a:buClr>
              <a:buSzPct val="80000"/>
              <a:buFont typeface="Wingdings 3" charset="2"/>
              <a:buChar char=""/>
            </a:pPr>
            <a:r>
              <a:rPr lang="es-MX" dirty="0"/>
              <a:t> El escoger las especificaciones es una tarea difícil debido a que hay que evaluar el rendimiento general del sistema.</a:t>
            </a:r>
          </a:p>
        </p:txBody>
      </p:sp>
      <p:sp>
        <p:nvSpPr>
          <p:cNvPr id="3" name="Marcador de número de diapositiva 2">
            <a:extLst>
              <a:ext uri="{FF2B5EF4-FFF2-40B4-BE49-F238E27FC236}">
                <a16:creationId xmlns:a16="http://schemas.microsoft.com/office/drawing/2014/main" id="{E37D0BC7-8436-4416-A806-0F533487547B}"/>
              </a:ext>
            </a:extLst>
          </p:cNvPr>
          <p:cNvSpPr>
            <a:spLocks noGrp="1"/>
          </p:cNvSpPr>
          <p:nvPr>
            <p:ph type="sldNum" sz="quarter" idx="12"/>
          </p:nvPr>
        </p:nvSpPr>
        <p:spPr/>
        <p:txBody>
          <a:bodyPr/>
          <a:lstStyle/>
          <a:p>
            <a:fld id="{A9EE5FD8-32AF-4EA8-9289-91CC9F0E55FD}" type="slidenum">
              <a:rPr lang="es-CL" smtClean="0"/>
              <a:t>4</a:t>
            </a:fld>
            <a:endParaRPr lang="es-CL"/>
          </a:p>
        </p:txBody>
      </p:sp>
    </p:spTree>
    <p:extLst>
      <p:ext uri="{BB962C8B-B14F-4D97-AF65-F5344CB8AC3E}">
        <p14:creationId xmlns:p14="http://schemas.microsoft.com/office/powerpoint/2010/main" val="12375280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9969A1-3E5B-4C3A-974B-F02AE5CB700E}"/>
              </a:ext>
            </a:extLst>
          </p:cNvPr>
          <p:cNvSpPr>
            <a:spLocks noGrp="1"/>
          </p:cNvSpPr>
          <p:nvPr>
            <p:ph type="title"/>
          </p:nvPr>
        </p:nvSpPr>
        <p:spPr/>
        <p:txBody>
          <a:bodyPr/>
          <a:lstStyle/>
          <a:p>
            <a:r>
              <a:rPr lang="es-CL" dirty="0"/>
              <a:t>Análisis de datos</a:t>
            </a:r>
          </a:p>
        </p:txBody>
      </p:sp>
      <p:sp>
        <p:nvSpPr>
          <p:cNvPr id="3" name="Marcador de contenido 2">
            <a:extLst>
              <a:ext uri="{FF2B5EF4-FFF2-40B4-BE49-F238E27FC236}">
                <a16:creationId xmlns:a16="http://schemas.microsoft.com/office/drawing/2014/main" id="{32038A01-51D5-472F-B780-F882690B3F8B}"/>
              </a:ext>
            </a:extLst>
          </p:cNvPr>
          <p:cNvSpPr>
            <a:spLocks noGrp="1"/>
          </p:cNvSpPr>
          <p:nvPr>
            <p:ph idx="1"/>
          </p:nvPr>
        </p:nvSpPr>
        <p:spPr/>
        <p:txBody>
          <a:bodyPr>
            <a:normAutofit/>
          </a:bodyPr>
          <a:lstStyle/>
          <a:p>
            <a:r>
              <a:rPr lang="es-CL" dirty="0"/>
              <a:t>Utilidad</a:t>
            </a:r>
          </a:p>
          <a:p>
            <a:pPr marL="0" indent="0">
              <a:buNone/>
            </a:pPr>
            <a:endParaRPr lang="es-CL" dirty="0"/>
          </a:p>
          <a:p>
            <a:pPr marL="914400" lvl="2" indent="0">
              <a:buNone/>
            </a:pPr>
            <a:endParaRPr lang="es-MX" dirty="0"/>
          </a:p>
          <a:p>
            <a:pPr lvl="1"/>
            <a:endParaRPr lang="es-CL" dirty="0"/>
          </a:p>
          <a:p>
            <a:pPr marL="914400" lvl="2" indent="0">
              <a:buNone/>
            </a:pPr>
            <a:endParaRPr lang="es-CL" dirty="0"/>
          </a:p>
          <a:p>
            <a:pPr lvl="2"/>
            <a:endParaRPr lang="es-CL" dirty="0"/>
          </a:p>
          <a:p>
            <a:pPr lvl="1"/>
            <a:endParaRPr lang="es-MX" dirty="0"/>
          </a:p>
        </p:txBody>
      </p:sp>
      <p:graphicFrame>
        <p:nvGraphicFramePr>
          <p:cNvPr id="5" name="Objeto 4">
            <a:extLst>
              <a:ext uri="{FF2B5EF4-FFF2-40B4-BE49-F238E27FC236}">
                <a16:creationId xmlns:a16="http://schemas.microsoft.com/office/drawing/2014/main" id="{CC2D7A2F-72A5-450B-9080-01093200D4E8}"/>
              </a:ext>
            </a:extLst>
          </p:cNvPr>
          <p:cNvGraphicFramePr>
            <a:graphicFrameLocks noChangeAspect="1"/>
          </p:cNvGraphicFramePr>
          <p:nvPr>
            <p:extLst>
              <p:ext uri="{D42A27DB-BD31-4B8C-83A1-F6EECF244321}">
                <p14:modId xmlns:p14="http://schemas.microsoft.com/office/powerpoint/2010/main" val="1655561736"/>
              </p:ext>
            </p:extLst>
          </p:nvPr>
        </p:nvGraphicFramePr>
        <p:xfrm>
          <a:off x="5928243" y="2360439"/>
          <a:ext cx="6048375" cy="3724275"/>
        </p:xfrm>
        <a:graphic>
          <a:graphicData uri="http://schemas.openxmlformats.org/presentationml/2006/ole">
            <mc:AlternateContent xmlns:mc="http://schemas.openxmlformats.org/markup-compatibility/2006">
              <mc:Choice xmlns:v="urn:schemas-microsoft-com:vml" Requires="v">
                <p:oleObj spid="_x0000_s2145" name="PDF" r:id="rId3" imgW="0" imgH="360" progId="FoxitReader.Document">
                  <p:embed/>
                </p:oleObj>
              </mc:Choice>
              <mc:Fallback>
                <p:oleObj name="PDF" r:id="rId3" imgW="0" imgH="360" progId="FoxitReader.Document">
                  <p:embed/>
                  <p:pic>
                    <p:nvPicPr>
                      <p:cNvPr id="0" name=""/>
                      <p:cNvPicPr/>
                      <p:nvPr/>
                    </p:nvPicPr>
                    <p:blipFill>
                      <a:blip r:embed="rId4"/>
                      <a:stretch>
                        <a:fillRect/>
                      </a:stretch>
                    </p:blipFill>
                    <p:spPr>
                      <a:xfrm>
                        <a:off x="5928243" y="2360439"/>
                        <a:ext cx="6048375" cy="3724275"/>
                      </a:xfrm>
                      <a:prstGeom prst="rect">
                        <a:avLst/>
                      </a:prstGeom>
                    </p:spPr>
                  </p:pic>
                </p:oleObj>
              </mc:Fallback>
            </mc:AlternateContent>
          </a:graphicData>
        </a:graphic>
      </p:graphicFrame>
      <p:graphicFrame>
        <p:nvGraphicFramePr>
          <p:cNvPr id="10" name="Tabla 9">
            <a:extLst>
              <a:ext uri="{FF2B5EF4-FFF2-40B4-BE49-F238E27FC236}">
                <a16:creationId xmlns:a16="http://schemas.microsoft.com/office/drawing/2014/main" id="{BB5772A4-61BA-4D4E-B8E2-227DB1E3EC76}"/>
              </a:ext>
            </a:extLst>
          </p:cNvPr>
          <p:cNvGraphicFramePr>
            <a:graphicFrameLocks noGrp="1"/>
          </p:cNvGraphicFramePr>
          <p:nvPr>
            <p:extLst>
              <p:ext uri="{D42A27DB-BD31-4B8C-83A1-F6EECF244321}">
                <p14:modId xmlns:p14="http://schemas.microsoft.com/office/powerpoint/2010/main" val="40348052"/>
              </p:ext>
            </p:extLst>
          </p:nvPr>
        </p:nvGraphicFramePr>
        <p:xfrm>
          <a:off x="370121" y="2986866"/>
          <a:ext cx="5116530" cy="3017520"/>
        </p:xfrm>
        <a:graphic>
          <a:graphicData uri="http://schemas.openxmlformats.org/drawingml/2006/table">
            <a:tbl>
              <a:tblPr firstRow="1" bandRow="1">
                <a:tableStyleId>{073A0DAA-6AF3-43AB-8588-CEC1D06C72B9}</a:tableStyleId>
              </a:tblPr>
              <a:tblGrid>
                <a:gridCol w="3513762">
                  <a:extLst>
                    <a:ext uri="{9D8B030D-6E8A-4147-A177-3AD203B41FA5}">
                      <a16:colId xmlns:a16="http://schemas.microsoft.com/office/drawing/2014/main" val="4169303409"/>
                    </a:ext>
                  </a:extLst>
                </a:gridCol>
                <a:gridCol w="1602768">
                  <a:extLst>
                    <a:ext uri="{9D8B030D-6E8A-4147-A177-3AD203B41FA5}">
                      <a16:colId xmlns:a16="http://schemas.microsoft.com/office/drawing/2014/main" val="817142964"/>
                    </a:ext>
                  </a:extLst>
                </a:gridCol>
              </a:tblGrid>
              <a:tr h="19645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lt1"/>
                          </a:solidFill>
                          <a:effectLst/>
                          <a:latin typeface="+mj-lt"/>
                          <a:ea typeface="+mn-ea"/>
                          <a:cs typeface="+mn-cs"/>
                        </a:rPr>
                        <a:t>Respuesta</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lt1"/>
                          </a:solidFill>
                          <a:effectLst/>
                          <a:latin typeface="+mj-lt"/>
                          <a:ea typeface="+mn-ea"/>
                          <a:cs typeface="+mn-cs"/>
                        </a:rPr>
                        <a:t>Porcentaje Obtenido</a:t>
                      </a:r>
                    </a:p>
                  </a:txBody>
                  <a:tcPr/>
                </a:tc>
                <a:extLst>
                  <a:ext uri="{0D108BD9-81ED-4DB2-BD59-A6C34878D82A}">
                    <a16:rowId xmlns:a16="http://schemas.microsoft.com/office/drawing/2014/main" val="852230549"/>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dk1"/>
                          </a:solidFill>
                          <a:effectLst/>
                          <a:latin typeface="+mj-lt"/>
                          <a:ea typeface="+mn-ea"/>
                          <a:cs typeface="+mn-cs"/>
                        </a:rPr>
                        <a:t>Totalmente en desacuerdo </a:t>
                      </a:r>
                    </a:p>
                  </a:txBody>
                  <a:tcPr/>
                </a:tc>
                <a:tc>
                  <a:txBody>
                    <a:bodyPr/>
                    <a:lstStyle/>
                    <a:p>
                      <a:pPr algn="ctr" fontAlgn="b"/>
                      <a:r>
                        <a:rPr lang="es-CL" sz="1800" b="0" i="0" u="none" strike="noStrike">
                          <a:solidFill>
                            <a:srgbClr val="000000"/>
                          </a:solidFill>
                          <a:effectLst/>
                          <a:latin typeface="+mj-lt"/>
                        </a:rPr>
                        <a:t>0.00%</a:t>
                      </a:r>
                    </a:p>
                  </a:txBody>
                  <a:tcPr marL="9525" marR="9525" marT="9525" marB="0" anchor="ctr"/>
                </a:tc>
                <a:extLst>
                  <a:ext uri="{0D108BD9-81ED-4DB2-BD59-A6C34878D82A}">
                    <a16:rowId xmlns:a16="http://schemas.microsoft.com/office/drawing/2014/main" val="1737900902"/>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dk1"/>
                          </a:solidFill>
                          <a:effectLst/>
                          <a:latin typeface="+mj-lt"/>
                          <a:ea typeface="+mn-ea"/>
                          <a:cs typeface="+mn-cs"/>
                        </a:rPr>
                        <a:t>En desacuerdo</a:t>
                      </a:r>
                    </a:p>
                  </a:txBody>
                  <a:tcPr/>
                </a:tc>
                <a:tc>
                  <a:txBody>
                    <a:bodyPr/>
                    <a:lstStyle/>
                    <a:p>
                      <a:pPr algn="ctr" fontAlgn="b"/>
                      <a:r>
                        <a:rPr lang="es-CL" sz="1800" b="0" i="0" u="none" strike="noStrike">
                          <a:solidFill>
                            <a:srgbClr val="000000"/>
                          </a:solidFill>
                          <a:effectLst/>
                          <a:latin typeface="+mj-lt"/>
                        </a:rPr>
                        <a:t>0.00%</a:t>
                      </a:r>
                    </a:p>
                  </a:txBody>
                  <a:tcPr marL="9525" marR="9525" marT="9525" marB="0" anchor="ctr"/>
                </a:tc>
                <a:extLst>
                  <a:ext uri="{0D108BD9-81ED-4DB2-BD59-A6C34878D82A}">
                    <a16:rowId xmlns:a16="http://schemas.microsoft.com/office/drawing/2014/main" val="244759195"/>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MX" sz="1800" b="0" kern="1200" dirty="0">
                          <a:solidFill>
                            <a:schemeClr val="dk1"/>
                          </a:solidFill>
                          <a:effectLst/>
                          <a:latin typeface="+mj-lt"/>
                          <a:ea typeface="+mn-ea"/>
                          <a:cs typeface="+mn-cs"/>
                        </a:rPr>
                        <a:t>Ni de acuerdo ni en </a:t>
                      </a:r>
                    </a:p>
                    <a:p>
                      <a:pPr marL="0" marR="0" lvl="0" indent="0" algn="l" defTabSz="457200" rtl="0" eaLnBrk="1" fontAlgn="auto" latinLnBrk="0" hangingPunct="1">
                        <a:lnSpc>
                          <a:spcPct val="100000"/>
                        </a:lnSpc>
                        <a:spcBef>
                          <a:spcPts val="0"/>
                        </a:spcBef>
                        <a:spcAft>
                          <a:spcPts val="0"/>
                        </a:spcAft>
                        <a:buClrTx/>
                        <a:buSzTx/>
                        <a:buFontTx/>
                        <a:buNone/>
                        <a:tabLst/>
                        <a:defRPr/>
                      </a:pPr>
                      <a:r>
                        <a:rPr lang="es-MX" sz="1800" b="0" kern="1200" dirty="0">
                          <a:solidFill>
                            <a:schemeClr val="dk1"/>
                          </a:solidFill>
                          <a:effectLst/>
                          <a:latin typeface="+mj-lt"/>
                          <a:ea typeface="+mn-ea"/>
                          <a:cs typeface="+mn-cs"/>
                        </a:rPr>
                        <a:t>desacuerdo</a:t>
                      </a:r>
                    </a:p>
                    <a:p>
                      <a:endParaRPr lang="es-CL" dirty="0">
                        <a:latin typeface="+mj-lt"/>
                      </a:endParaRPr>
                    </a:p>
                  </a:txBody>
                  <a:tcPr/>
                </a:tc>
                <a:tc>
                  <a:txBody>
                    <a:bodyPr/>
                    <a:lstStyle/>
                    <a:p>
                      <a:pPr algn="ctr" fontAlgn="b"/>
                      <a:r>
                        <a:rPr lang="es-CL" sz="1800" b="0" i="0" u="none" strike="noStrike">
                          <a:solidFill>
                            <a:srgbClr val="000000"/>
                          </a:solidFill>
                          <a:effectLst/>
                          <a:latin typeface="+mj-lt"/>
                        </a:rPr>
                        <a:t>11.1%</a:t>
                      </a:r>
                    </a:p>
                  </a:txBody>
                  <a:tcPr marL="9525" marR="9525" marT="9525" marB="0" anchor="ctr"/>
                </a:tc>
                <a:extLst>
                  <a:ext uri="{0D108BD9-81ED-4DB2-BD59-A6C34878D82A}">
                    <a16:rowId xmlns:a16="http://schemas.microsoft.com/office/drawing/2014/main" val="23956501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dk1"/>
                          </a:solidFill>
                          <a:effectLst/>
                          <a:latin typeface="+mj-lt"/>
                          <a:ea typeface="+mn-ea"/>
                          <a:cs typeface="+mn-cs"/>
                        </a:rPr>
                        <a:t>De acuerdo</a:t>
                      </a:r>
                    </a:p>
                  </a:txBody>
                  <a:tcPr/>
                </a:tc>
                <a:tc>
                  <a:txBody>
                    <a:bodyPr/>
                    <a:lstStyle/>
                    <a:p>
                      <a:pPr algn="ctr" fontAlgn="b"/>
                      <a:r>
                        <a:rPr lang="es-CL" sz="1800" b="0" i="0" u="none" strike="noStrike">
                          <a:solidFill>
                            <a:srgbClr val="000000"/>
                          </a:solidFill>
                          <a:effectLst/>
                          <a:latin typeface="+mj-lt"/>
                        </a:rPr>
                        <a:t>25.9%</a:t>
                      </a:r>
                    </a:p>
                  </a:txBody>
                  <a:tcPr marL="9525" marR="9525" marT="9525" marB="0" anchor="ctr"/>
                </a:tc>
                <a:extLst>
                  <a:ext uri="{0D108BD9-81ED-4DB2-BD59-A6C34878D82A}">
                    <a16:rowId xmlns:a16="http://schemas.microsoft.com/office/drawing/2014/main" val="1384237313"/>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dk1"/>
                          </a:solidFill>
                          <a:effectLst/>
                          <a:latin typeface="+mj-lt"/>
                          <a:ea typeface="+mn-ea"/>
                          <a:cs typeface="+mn-cs"/>
                        </a:rPr>
                        <a:t>Totalmente de acuerdo</a:t>
                      </a:r>
                    </a:p>
                  </a:txBody>
                  <a:tcPr/>
                </a:tc>
                <a:tc>
                  <a:txBody>
                    <a:bodyPr/>
                    <a:lstStyle/>
                    <a:p>
                      <a:pPr algn="ctr" fontAlgn="b"/>
                      <a:r>
                        <a:rPr lang="es-CL" sz="1800" b="0" i="0" u="none" strike="noStrike" dirty="0">
                          <a:solidFill>
                            <a:srgbClr val="000000"/>
                          </a:solidFill>
                          <a:effectLst/>
                          <a:latin typeface="+mj-lt"/>
                        </a:rPr>
                        <a:t>63.0%</a:t>
                      </a:r>
                    </a:p>
                  </a:txBody>
                  <a:tcPr marL="9525" marR="9525" marT="9525" marB="0" anchor="ctr"/>
                </a:tc>
                <a:extLst>
                  <a:ext uri="{0D108BD9-81ED-4DB2-BD59-A6C34878D82A}">
                    <a16:rowId xmlns:a16="http://schemas.microsoft.com/office/drawing/2014/main" val="1925863436"/>
                  </a:ext>
                </a:extLst>
              </a:tr>
            </a:tbl>
          </a:graphicData>
        </a:graphic>
      </p:graphicFrame>
      <p:sp>
        <p:nvSpPr>
          <p:cNvPr id="4" name="Marcador de número de diapositiva 3">
            <a:extLst>
              <a:ext uri="{FF2B5EF4-FFF2-40B4-BE49-F238E27FC236}">
                <a16:creationId xmlns:a16="http://schemas.microsoft.com/office/drawing/2014/main" id="{0CB53BDD-2C1F-4C5B-B83A-E484671E07BA}"/>
              </a:ext>
            </a:extLst>
          </p:cNvPr>
          <p:cNvSpPr>
            <a:spLocks noGrp="1"/>
          </p:cNvSpPr>
          <p:nvPr>
            <p:ph type="sldNum" sz="quarter" idx="12"/>
          </p:nvPr>
        </p:nvSpPr>
        <p:spPr/>
        <p:txBody>
          <a:bodyPr/>
          <a:lstStyle/>
          <a:p>
            <a:fld id="{A9EE5FD8-32AF-4EA8-9289-91CC9F0E55FD}" type="slidenum">
              <a:rPr lang="es-CL" smtClean="0"/>
              <a:t>40</a:t>
            </a:fld>
            <a:endParaRPr lang="es-CL"/>
          </a:p>
        </p:txBody>
      </p:sp>
    </p:spTree>
    <p:extLst>
      <p:ext uri="{BB962C8B-B14F-4D97-AF65-F5344CB8AC3E}">
        <p14:creationId xmlns:p14="http://schemas.microsoft.com/office/powerpoint/2010/main" val="2828943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9969A1-3E5B-4C3A-974B-F02AE5CB700E}"/>
              </a:ext>
            </a:extLst>
          </p:cNvPr>
          <p:cNvSpPr>
            <a:spLocks noGrp="1"/>
          </p:cNvSpPr>
          <p:nvPr>
            <p:ph type="title"/>
          </p:nvPr>
        </p:nvSpPr>
        <p:spPr/>
        <p:txBody>
          <a:bodyPr/>
          <a:lstStyle/>
          <a:p>
            <a:r>
              <a:rPr lang="es-CL" dirty="0"/>
              <a:t>Análisis de datos</a:t>
            </a:r>
          </a:p>
        </p:txBody>
      </p:sp>
      <p:sp>
        <p:nvSpPr>
          <p:cNvPr id="3" name="Marcador de contenido 2">
            <a:extLst>
              <a:ext uri="{FF2B5EF4-FFF2-40B4-BE49-F238E27FC236}">
                <a16:creationId xmlns:a16="http://schemas.microsoft.com/office/drawing/2014/main" id="{32038A01-51D5-472F-B780-F882690B3F8B}"/>
              </a:ext>
            </a:extLst>
          </p:cNvPr>
          <p:cNvSpPr>
            <a:spLocks noGrp="1"/>
          </p:cNvSpPr>
          <p:nvPr>
            <p:ph idx="1"/>
          </p:nvPr>
        </p:nvSpPr>
        <p:spPr/>
        <p:txBody>
          <a:bodyPr>
            <a:normAutofit/>
          </a:bodyPr>
          <a:lstStyle/>
          <a:p>
            <a:r>
              <a:rPr lang="es-CL" dirty="0"/>
              <a:t>Utilidad del manual de usuario</a:t>
            </a:r>
          </a:p>
          <a:p>
            <a:pPr marL="0" indent="0">
              <a:buNone/>
            </a:pPr>
            <a:endParaRPr lang="es-CL" dirty="0"/>
          </a:p>
          <a:p>
            <a:pPr marL="914400" lvl="2" indent="0">
              <a:buNone/>
            </a:pPr>
            <a:endParaRPr lang="es-MX" dirty="0"/>
          </a:p>
          <a:p>
            <a:pPr lvl="1"/>
            <a:endParaRPr lang="es-CL" dirty="0"/>
          </a:p>
          <a:p>
            <a:pPr marL="914400" lvl="2" indent="0">
              <a:buNone/>
            </a:pPr>
            <a:endParaRPr lang="es-CL" dirty="0"/>
          </a:p>
          <a:p>
            <a:pPr lvl="2"/>
            <a:endParaRPr lang="es-CL" dirty="0"/>
          </a:p>
          <a:p>
            <a:pPr lvl="1"/>
            <a:endParaRPr lang="es-MX" dirty="0"/>
          </a:p>
        </p:txBody>
      </p:sp>
      <p:graphicFrame>
        <p:nvGraphicFramePr>
          <p:cNvPr id="8" name="Objeto 7">
            <a:extLst>
              <a:ext uri="{FF2B5EF4-FFF2-40B4-BE49-F238E27FC236}">
                <a16:creationId xmlns:a16="http://schemas.microsoft.com/office/drawing/2014/main" id="{863081C6-9081-4876-B412-EE4726DF98CB}"/>
              </a:ext>
            </a:extLst>
          </p:cNvPr>
          <p:cNvGraphicFramePr>
            <a:graphicFrameLocks noChangeAspect="1"/>
          </p:cNvGraphicFramePr>
          <p:nvPr>
            <p:extLst>
              <p:ext uri="{D42A27DB-BD31-4B8C-83A1-F6EECF244321}">
                <p14:modId xmlns:p14="http://schemas.microsoft.com/office/powerpoint/2010/main" val="299070517"/>
              </p:ext>
            </p:extLst>
          </p:nvPr>
        </p:nvGraphicFramePr>
        <p:xfrm>
          <a:off x="5821166" y="2421381"/>
          <a:ext cx="5867400" cy="3724276"/>
        </p:xfrm>
        <a:graphic>
          <a:graphicData uri="http://schemas.openxmlformats.org/presentationml/2006/ole">
            <mc:AlternateContent xmlns:mc="http://schemas.openxmlformats.org/markup-compatibility/2006">
              <mc:Choice xmlns:v="urn:schemas-microsoft-com:vml" Requires="v">
                <p:oleObj spid="_x0000_s3170" name="PDF" r:id="rId3" imgW="0" imgH="360" progId="FoxitReader.Document">
                  <p:embed/>
                </p:oleObj>
              </mc:Choice>
              <mc:Fallback>
                <p:oleObj name="PDF" r:id="rId3" imgW="0" imgH="360" progId="FoxitReader.Document">
                  <p:embed/>
                  <p:pic>
                    <p:nvPicPr>
                      <p:cNvPr id="0" name=""/>
                      <p:cNvPicPr/>
                      <p:nvPr/>
                    </p:nvPicPr>
                    <p:blipFill>
                      <a:blip r:embed="rId4"/>
                      <a:stretch>
                        <a:fillRect/>
                      </a:stretch>
                    </p:blipFill>
                    <p:spPr>
                      <a:xfrm>
                        <a:off x="5821166" y="2421381"/>
                        <a:ext cx="5867400" cy="3724276"/>
                      </a:xfrm>
                      <a:prstGeom prst="rect">
                        <a:avLst/>
                      </a:prstGeom>
                    </p:spPr>
                  </p:pic>
                </p:oleObj>
              </mc:Fallback>
            </mc:AlternateContent>
          </a:graphicData>
        </a:graphic>
      </p:graphicFrame>
      <p:graphicFrame>
        <p:nvGraphicFramePr>
          <p:cNvPr id="9" name="Tabla 9">
            <a:extLst>
              <a:ext uri="{FF2B5EF4-FFF2-40B4-BE49-F238E27FC236}">
                <a16:creationId xmlns:a16="http://schemas.microsoft.com/office/drawing/2014/main" id="{527F774D-5389-452A-B556-9CCF2B638617}"/>
              </a:ext>
            </a:extLst>
          </p:cNvPr>
          <p:cNvGraphicFramePr>
            <a:graphicFrameLocks noGrp="1"/>
          </p:cNvGraphicFramePr>
          <p:nvPr>
            <p:extLst>
              <p:ext uri="{D42A27DB-BD31-4B8C-83A1-F6EECF244321}">
                <p14:modId xmlns:p14="http://schemas.microsoft.com/office/powerpoint/2010/main" val="3564602524"/>
              </p:ext>
            </p:extLst>
          </p:nvPr>
        </p:nvGraphicFramePr>
        <p:xfrm>
          <a:off x="460052" y="2982588"/>
          <a:ext cx="5116530" cy="3017520"/>
        </p:xfrm>
        <a:graphic>
          <a:graphicData uri="http://schemas.openxmlformats.org/drawingml/2006/table">
            <a:tbl>
              <a:tblPr firstRow="1" bandRow="1">
                <a:tableStyleId>{073A0DAA-6AF3-43AB-8588-CEC1D06C72B9}</a:tableStyleId>
              </a:tblPr>
              <a:tblGrid>
                <a:gridCol w="3513762">
                  <a:extLst>
                    <a:ext uri="{9D8B030D-6E8A-4147-A177-3AD203B41FA5}">
                      <a16:colId xmlns:a16="http://schemas.microsoft.com/office/drawing/2014/main" val="4169303409"/>
                    </a:ext>
                  </a:extLst>
                </a:gridCol>
                <a:gridCol w="1602768">
                  <a:extLst>
                    <a:ext uri="{9D8B030D-6E8A-4147-A177-3AD203B41FA5}">
                      <a16:colId xmlns:a16="http://schemas.microsoft.com/office/drawing/2014/main" val="817142964"/>
                    </a:ext>
                  </a:extLst>
                </a:gridCol>
              </a:tblGrid>
              <a:tr h="19645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lt1"/>
                          </a:solidFill>
                          <a:effectLst/>
                          <a:latin typeface="+mj-lt"/>
                          <a:ea typeface="+mn-ea"/>
                          <a:cs typeface="+mn-cs"/>
                        </a:rPr>
                        <a:t>Respuesta</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lt1"/>
                          </a:solidFill>
                          <a:effectLst/>
                          <a:latin typeface="+mj-lt"/>
                          <a:ea typeface="+mn-ea"/>
                          <a:cs typeface="+mn-cs"/>
                        </a:rPr>
                        <a:t>Porcentaje Obtenido</a:t>
                      </a:r>
                    </a:p>
                  </a:txBody>
                  <a:tcPr/>
                </a:tc>
                <a:extLst>
                  <a:ext uri="{0D108BD9-81ED-4DB2-BD59-A6C34878D82A}">
                    <a16:rowId xmlns:a16="http://schemas.microsoft.com/office/drawing/2014/main" val="852230549"/>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dk1"/>
                          </a:solidFill>
                          <a:effectLst/>
                          <a:latin typeface="+mj-lt"/>
                          <a:ea typeface="+mn-ea"/>
                          <a:cs typeface="+mn-cs"/>
                        </a:rPr>
                        <a:t>Totalmente en desacuerdo </a:t>
                      </a:r>
                    </a:p>
                  </a:txBody>
                  <a:tcPr/>
                </a:tc>
                <a:tc>
                  <a:txBody>
                    <a:bodyPr/>
                    <a:lstStyle/>
                    <a:p>
                      <a:pPr algn="ctr" fontAlgn="b"/>
                      <a:r>
                        <a:rPr lang="es-CL" sz="1800" b="0" i="0" u="none" strike="noStrike" dirty="0">
                          <a:solidFill>
                            <a:srgbClr val="000000"/>
                          </a:solidFill>
                          <a:effectLst/>
                          <a:latin typeface="+mj-lt"/>
                        </a:rPr>
                        <a:t>0.0%</a:t>
                      </a:r>
                    </a:p>
                  </a:txBody>
                  <a:tcPr marL="9525" marR="9525" marT="9525" marB="0" anchor="ctr"/>
                </a:tc>
                <a:extLst>
                  <a:ext uri="{0D108BD9-81ED-4DB2-BD59-A6C34878D82A}">
                    <a16:rowId xmlns:a16="http://schemas.microsoft.com/office/drawing/2014/main" val="1737900902"/>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dk1"/>
                          </a:solidFill>
                          <a:effectLst/>
                          <a:latin typeface="+mj-lt"/>
                          <a:ea typeface="+mn-ea"/>
                          <a:cs typeface="+mn-cs"/>
                        </a:rPr>
                        <a:t>En desacuerdo</a:t>
                      </a:r>
                    </a:p>
                  </a:txBody>
                  <a:tcPr/>
                </a:tc>
                <a:tc>
                  <a:txBody>
                    <a:bodyPr/>
                    <a:lstStyle/>
                    <a:p>
                      <a:pPr algn="ctr" fontAlgn="b"/>
                      <a:r>
                        <a:rPr lang="es-CL" sz="1800" b="0" i="0" u="none" strike="noStrike" dirty="0">
                          <a:solidFill>
                            <a:srgbClr val="000000"/>
                          </a:solidFill>
                          <a:effectLst/>
                          <a:latin typeface="+mj-lt"/>
                        </a:rPr>
                        <a:t>22.2%</a:t>
                      </a:r>
                    </a:p>
                  </a:txBody>
                  <a:tcPr marL="9525" marR="9525" marT="9525" marB="0" anchor="ctr"/>
                </a:tc>
                <a:extLst>
                  <a:ext uri="{0D108BD9-81ED-4DB2-BD59-A6C34878D82A}">
                    <a16:rowId xmlns:a16="http://schemas.microsoft.com/office/drawing/2014/main" val="244759195"/>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MX" sz="1800" b="0" kern="1200" dirty="0">
                          <a:solidFill>
                            <a:schemeClr val="dk1"/>
                          </a:solidFill>
                          <a:effectLst/>
                          <a:latin typeface="+mj-lt"/>
                          <a:ea typeface="+mn-ea"/>
                          <a:cs typeface="+mn-cs"/>
                        </a:rPr>
                        <a:t>Ni de acuerdo ni en </a:t>
                      </a:r>
                    </a:p>
                    <a:p>
                      <a:pPr marL="0" marR="0" lvl="0" indent="0" algn="l" defTabSz="457200" rtl="0" eaLnBrk="1" fontAlgn="auto" latinLnBrk="0" hangingPunct="1">
                        <a:lnSpc>
                          <a:spcPct val="100000"/>
                        </a:lnSpc>
                        <a:spcBef>
                          <a:spcPts val="0"/>
                        </a:spcBef>
                        <a:spcAft>
                          <a:spcPts val="0"/>
                        </a:spcAft>
                        <a:buClrTx/>
                        <a:buSzTx/>
                        <a:buFontTx/>
                        <a:buNone/>
                        <a:tabLst/>
                        <a:defRPr/>
                      </a:pPr>
                      <a:r>
                        <a:rPr lang="es-MX" sz="1800" b="0" kern="1200" dirty="0">
                          <a:solidFill>
                            <a:schemeClr val="dk1"/>
                          </a:solidFill>
                          <a:effectLst/>
                          <a:latin typeface="+mj-lt"/>
                          <a:ea typeface="+mn-ea"/>
                          <a:cs typeface="+mn-cs"/>
                        </a:rPr>
                        <a:t>desacuerdo</a:t>
                      </a:r>
                    </a:p>
                    <a:p>
                      <a:endParaRPr lang="es-CL" dirty="0">
                        <a:latin typeface="+mj-lt"/>
                      </a:endParaRPr>
                    </a:p>
                  </a:txBody>
                  <a:tcPr/>
                </a:tc>
                <a:tc>
                  <a:txBody>
                    <a:bodyPr/>
                    <a:lstStyle/>
                    <a:p>
                      <a:pPr algn="ctr" fontAlgn="b"/>
                      <a:r>
                        <a:rPr lang="es-CL" sz="1800" b="0" i="0" u="none" strike="noStrike" dirty="0">
                          <a:solidFill>
                            <a:srgbClr val="000000"/>
                          </a:solidFill>
                          <a:effectLst/>
                          <a:latin typeface="+mj-lt"/>
                        </a:rPr>
                        <a:t>33.3%</a:t>
                      </a:r>
                    </a:p>
                  </a:txBody>
                  <a:tcPr marL="9525" marR="9525" marT="9525" marB="0" anchor="ctr"/>
                </a:tc>
                <a:extLst>
                  <a:ext uri="{0D108BD9-81ED-4DB2-BD59-A6C34878D82A}">
                    <a16:rowId xmlns:a16="http://schemas.microsoft.com/office/drawing/2014/main" val="23956501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dk1"/>
                          </a:solidFill>
                          <a:effectLst/>
                          <a:latin typeface="+mj-lt"/>
                          <a:ea typeface="+mn-ea"/>
                          <a:cs typeface="+mn-cs"/>
                        </a:rPr>
                        <a:t>De acuerdo</a:t>
                      </a:r>
                    </a:p>
                  </a:txBody>
                  <a:tcPr/>
                </a:tc>
                <a:tc>
                  <a:txBody>
                    <a:bodyPr/>
                    <a:lstStyle/>
                    <a:p>
                      <a:pPr algn="ctr" fontAlgn="b"/>
                      <a:r>
                        <a:rPr lang="es-CL" sz="1800" b="0" i="0" u="none" strike="noStrike" dirty="0">
                          <a:solidFill>
                            <a:srgbClr val="000000"/>
                          </a:solidFill>
                          <a:effectLst/>
                          <a:latin typeface="+mj-lt"/>
                        </a:rPr>
                        <a:t>44.4%</a:t>
                      </a:r>
                    </a:p>
                  </a:txBody>
                  <a:tcPr marL="9525" marR="9525" marT="9525" marB="0" anchor="ctr"/>
                </a:tc>
                <a:extLst>
                  <a:ext uri="{0D108BD9-81ED-4DB2-BD59-A6C34878D82A}">
                    <a16:rowId xmlns:a16="http://schemas.microsoft.com/office/drawing/2014/main" val="1384237313"/>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dk1"/>
                          </a:solidFill>
                          <a:effectLst/>
                          <a:latin typeface="+mj-lt"/>
                          <a:ea typeface="+mn-ea"/>
                          <a:cs typeface="+mn-cs"/>
                        </a:rPr>
                        <a:t>Totalmente de acuerdo</a:t>
                      </a:r>
                    </a:p>
                  </a:txBody>
                  <a:tcPr/>
                </a:tc>
                <a:tc>
                  <a:txBody>
                    <a:bodyPr/>
                    <a:lstStyle/>
                    <a:p>
                      <a:pPr algn="ctr" fontAlgn="b"/>
                      <a:r>
                        <a:rPr lang="es-CL" sz="1800" b="0" i="0" u="none" strike="noStrike" dirty="0">
                          <a:solidFill>
                            <a:srgbClr val="000000"/>
                          </a:solidFill>
                          <a:effectLst/>
                          <a:latin typeface="+mj-lt"/>
                        </a:rPr>
                        <a:t>0.0%</a:t>
                      </a:r>
                    </a:p>
                  </a:txBody>
                  <a:tcPr marL="9525" marR="9525" marT="9525" marB="0" anchor="ctr"/>
                </a:tc>
                <a:extLst>
                  <a:ext uri="{0D108BD9-81ED-4DB2-BD59-A6C34878D82A}">
                    <a16:rowId xmlns:a16="http://schemas.microsoft.com/office/drawing/2014/main" val="1925863436"/>
                  </a:ext>
                </a:extLst>
              </a:tr>
            </a:tbl>
          </a:graphicData>
        </a:graphic>
      </p:graphicFrame>
      <p:sp>
        <p:nvSpPr>
          <p:cNvPr id="4" name="Marcador de número de diapositiva 3">
            <a:extLst>
              <a:ext uri="{FF2B5EF4-FFF2-40B4-BE49-F238E27FC236}">
                <a16:creationId xmlns:a16="http://schemas.microsoft.com/office/drawing/2014/main" id="{AEBB8E3F-BA8D-42E9-8CD8-A2EE53FC6483}"/>
              </a:ext>
            </a:extLst>
          </p:cNvPr>
          <p:cNvSpPr>
            <a:spLocks noGrp="1"/>
          </p:cNvSpPr>
          <p:nvPr>
            <p:ph type="sldNum" sz="quarter" idx="12"/>
          </p:nvPr>
        </p:nvSpPr>
        <p:spPr/>
        <p:txBody>
          <a:bodyPr/>
          <a:lstStyle/>
          <a:p>
            <a:fld id="{A9EE5FD8-32AF-4EA8-9289-91CC9F0E55FD}" type="slidenum">
              <a:rPr lang="es-CL" smtClean="0"/>
              <a:t>41</a:t>
            </a:fld>
            <a:endParaRPr lang="es-CL"/>
          </a:p>
        </p:txBody>
      </p:sp>
    </p:spTree>
    <p:extLst>
      <p:ext uri="{BB962C8B-B14F-4D97-AF65-F5344CB8AC3E}">
        <p14:creationId xmlns:p14="http://schemas.microsoft.com/office/powerpoint/2010/main" val="23703359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9969A1-3E5B-4C3A-974B-F02AE5CB700E}"/>
              </a:ext>
            </a:extLst>
          </p:cNvPr>
          <p:cNvSpPr>
            <a:spLocks noGrp="1"/>
          </p:cNvSpPr>
          <p:nvPr>
            <p:ph type="title"/>
          </p:nvPr>
        </p:nvSpPr>
        <p:spPr/>
        <p:txBody>
          <a:bodyPr/>
          <a:lstStyle/>
          <a:p>
            <a:r>
              <a:rPr lang="es-CL" dirty="0"/>
              <a:t>Conclusión estudio de caso</a:t>
            </a:r>
          </a:p>
        </p:txBody>
      </p:sp>
      <p:sp>
        <p:nvSpPr>
          <p:cNvPr id="3" name="Marcador de contenido 2">
            <a:extLst>
              <a:ext uri="{FF2B5EF4-FFF2-40B4-BE49-F238E27FC236}">
                <a16:creationId xmlns:a16="http://schemas.microsoft.com/office/drawing/2014/main" id="{32038A01-51D5-472F-B780-F882690B3F8B}"/>
              </a:ext>
            </a:extLst>
          </p:cNvPr>
          <p:cNvSpPr>
            <a:spLocks noGrp="1"/>
          </p:cNvSpPr>
          <p:nvPr>
            <p:ph idx="1"/>
          </p:nvPr>
        </p:nvSpPr>
        <p:spPr/>
        <p:txBody>
          <a:bodyPr>
            <a:normAutofit/>
          </a:bodyPr>
          <a:lstStyle/>
          <a:p>
            <a:r>
              <a:rPr lang="es-CL" dirty="0"/>
              <a:t>Criterios de funcionalidad, usabilidad y utilidad cumplidos, concluyendo que el sistema trabaja bien en la práctica. </a:t>
            </a:r>
          </a:p>
          <a:p>
            <a:r>
              <a:rPr lang="es-CL" dirty="0"/>
              <a:t>Criterio de utilidad del manual de usuario no cumplido por lo que se deben realizar cambios para mejorar la información y ayuda que se entrega con éste.</a:t>
            </a:r>
          </a:p>
          <a:p>
            <a:pPr marL="0" indent="0">
              <a:buNone/>
            </a:pPr>
            <a:endParaRPr lang="es-CL" dirty="0"/>
          </a:p>
          <a:p>
            <a:pPr marL="914400" lvl="2" indent="0">
              <a:buNone/>
            </a:pPr>
            <a:endParaRPr lang="es-MX" dirty="0"/>
          </a:p>
          <a:p>
            <a:pPr lvl="1"/>
            <a:endParaRPr lang="es-CL" dirty="0"/>
          </a:p>
          <a:p>
            <a:pPr marL="914400" lvl="2" indent="0">
              <a:buNone/>
            </a:pPr>
            <a:endParaRPr lang="es-CL" dirty="0"/>
          </a:p>
          <a:p>
            <a:pPr lvl="2"/>
            <a:endParaRPr lang="es-CL" dirty="0"/>
          </a:p>
          <a:p>
            <a:pPr lvl="1"/>
            <a:endParaRPr lang="es-MX" dirty="0"/>
          </a:p>
        </p:txBody>
      </p:sp>
      <p:sp>
        <p:nvSpPr>
          <p:cNvPr id="4" name="Marcador de número de diapositiva 3">
            <a:extLst>
              <a:ext uri="{FF2B5EF4-FFF2-40B4-BE49-F238E27FC236}">
                <a16:creationId xmlns:a16="http://schemas.microsoft.com/office/drawing/2014/main" id="{A3F19FFF-863F-49A8-B70C-EDA76D5C52BD}"/>
              </a:ext>
            </a:extLst>
          </p:cNvPr>
          <p:cNvSpPr>
            <a:spLocks noGrp="1"/>
          </p:cNvSpPr>
          <p:nvPr>
            <p:ph type="sldNum" sz="quarter" idx="12"/>
          </p:nvPr>
        </p:nvSpPr>
        <p:spPr/>
        <p:txBody>
          <a:bodyPr/>
          <a:lstStyle/>
          <a:p>
            <a:fld id="{A9EE5FD8-32AF-4EA8-9289-91CC9F0E55FD}" type="slidenum">
              <a:rPr lang="es-CL" smtClean="0"/>
              <a:t>42</a:t>
            </a:fld>
            <a:endParaRPr lang="es-CL"/>
          </a:p>
        </p:txBody>
      </p:sp>
    </p:spTree>
    <p:extLst>
      <p:ext uri="{BB962C8B-B14F-4D97-AF65-F5344CB8AC3E}">
        <p14:creationId xmlns:p14="http://schemas.microsoft.com/office/powerpoint/2010/main" val="1663495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3" name="Freeform: Shape 22">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40432C7-7EE0-44F8-A3D1-80B188C8F979}"/>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r>
              <a:rPr lang="es-CL" sz="8000" b="0" i="0" kern="1200" dirty="0">
                <a:solidFill>
                  <a:schemeClr val="tx2"/>
                </a:solidFill>
                <a:latin typeface="+mj-lt"/>
                <a:ea typeface="+mj-ea"/>
                <a:cs typeface="+mj-cs"/>
              </a:rPr>
              <a:t>Conclusión y trabajo futuro</a:t>
            </a:r>
          </a:p>
        </p:txBody>
      </p:sp>
      <p:sp>
        <p:nvSpPr>
          <p:cNvPr id="3" name="Marcador de número de diapositiva 2">
            <a:extLst>
              <a:ext uri="{FF2B5EF4-FFF2-40B4-BE49-F238E27FC236}">
                <a16:creationId xmlns:a16="http://schemas.microsoft.com/office/drawing/2014/main" id="{2F4C90C2-446B-4CEE-92A9-3860E329B9DA}"/>
              </a:ext>
            </a:extLst>
          </p:cNvPr>
          <p:cNvSpPr>
            <a:spLocks noGrp="1"/>
          </p:cNvSpPr>
          <p:nvPr>
            <p:ph type="sldNum" sz="quarter" idx="12"/>
          </p:nvPr>
        </p:nvSpPr>
        <p:spPr/>
        <p:txBody>
          <a:bodyPr/>
          <a:lstStyle/>
          <a:p>
            <a:fld id="{A9EE5FD8-32AF-4EA8-9289-91CC9F0E55FD}" type="slidenum">
              <a:rPr lang="es-CL" smtClean="0"/>
              <a:t>43</a:t>
            </a:fld>
            <a:endParaRPr lang="es-CL"/>
          </a:p>
        </p:txBody>
      </p:sp>
    </p:spTree>
    <p:extLst>
      <p:ext uri="{BB962C8B-B14F-4D97-AF65-F5344CB8AC3E}">
        <p14:creationId xmlns:p14="http://schemas.microsoft.com/office/powerpoint/2010/main" val="9068515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D0B101-6BBB-42B5-8EBA-E75E52AF9309}"/>
              </a:ext>
            </a:extLst>
          </p:cNvPr>
          <p:cNvSpPr>
            <a:spLocks noGrp="1"/>
          </p:cNvSpPr>
          <p:nvPr>
            <p:ph type="title"/>
          </p:nvPr>
        </p:nvSpPr>
        <p:spPr/>
        <p:txBody>
          <a:bodyPr/>
          <a:lstStyle/>
          <a:p>
            <a:r>
              <a:rPr lang="es-CL" dirty="0"/>
              <a:t>Conclusión</a:t>
            </a:r>
          </a:p>
        </p:txBody>
      </p:sp>
      <p:sp>
        <p:nvSpPr>
          <p:cNvPr id="3" name="Marcador de contenido 2">
            <a:extLst>
              <a:ext uri="{FF2B5EF4-FFF2-40B4-BE49-F238E27FC236}">
                <a16:creationId xmlns:a16="http://schemas.microsoft.com/office/drawing/2014/main" id="{61EBB051-84E6-4224-9A9C-109C9EF6EFBA}"/>
              </a:ext>
            </a:extLst>
          </p:cNvPr>
          <p:cNvSpPr>
            <a:spLocks noGrp="1"/>
          </p:cNvSpPr>
          <p:nvPr>
            <p:ph idx="1"/>
          </p:nvPr>
        </p:nvSpPr>
        <p:spPr/>
        <p:txBody>
          <a:bodyPr/>
          <a:lstStyle/>
          <a:p>
            <a:r>
              <a:rPr lang="es-CL" dirty="0"/>
              <a:t>Software para la optimización de los procesos de diseño y operación  de RDA.</a:t>
            </a:r>
          </a:p>
          <a:p>
            <a:r>
              <a:rPr lang="es-CL" dirty="0"/>
              <a:t>Todos los objetivos establecidos fueron logrados cumplidos</a:t>
            </a:r>
          </a:p>
        </p:txBody>
      </p:sp>
      <p:sp>
        <p:nvSpPr>
          <p:cNvPr id="4" name="Marcador de número de diapositiva 3">
            <a:extLst>
              <a:ext uri="{FF2B5EF4-FFF2-40B4-BE49-F238E27FC236}">
                <a16:creationId xmlns:a16="http://schemas.microsoft.com/office/drawing/2014/main" id="{FFDF2CD7-361A-485E-8DD0-7744B46055C3}"/>
              </a:ext>
            </a:extLst>
          </p:cNvPr>
          <p:cNvSpPr>
            <a:spLocks noGrp="1"/>
          </p:cNvSpPr>
          <p:nvPr>
            <p:ph type="sldNum" sz="quarter" idx="12"/>
          </p:nvPr>
        </p:nvSpPr>
        <p:spPr/>
        <p:txBody>
          <a:bodyPr/>
          <a:lstStyle/>
          <a:p>
            <a:fld id="{A9EE5FD8-32AF-4EA8-9289-91CC9F0E55FD}" type="slidenum">
              <a:rPr lang="es-CL" smtClean="0"/>
              <a:t>44</a:t>
            </a:fld>
            <a:endParaRPr lang="es-CL"/>
          </a:p>
        </p:txBody>
      </p:sp>
    </p:spTree>
    <p:extLst>
      <p:ext uri="{BB962C8B-B14F-4D97-AF65-F5344CB8AC3E}">
        <p14:creationId xmlns:p14="http://schemas.microsoft.com/office/powerpoint/2010/main" val="37426287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9969A1-3E5B-4C3A-974B-F02AE5CB700E}"/>
              </a:ext>
            </a:extLst>
          </p:cNvPr>
          <p:cNvSpPr>
            <a:spLocks noGrp="1"/>
          </p:cNvSpPr>
          <p:nvPr>
            <p:ph type="title"/>
          </p:nvPr>
        </p:nvSpPr>
        <p:spPr/>
        <p:txBody>
          <a:bodyPr/>
          <a:lstStyle/>
          <a:p>
            <a:r>
              <a:rPr lang="es-CL" dirty="0"/>
              <a:t>Trabajo Futuro</a:t>
            </a:r>
          </a:p>
        </p:txBody>
      </p:sp>
      <p:sp>
        <p:nvSpPr>
          <p:cNvPr id="3" name="Marcador de contenido 2">
            <a:extLst>
              <a:ext uri="{FF2B5EF4-FFF2-40B4-BE49-F238E27FC236}">
                <a16:creationId xmlns:a16="http://schemas.microsoft.com/office/drawing/2014/main" id="{32038A01-51D5-472F-B780-F882690B3F8B}"/>
              </a:ext>
            </a:extLst>
          </p:cNvPr>
          <p:cNvSpPr>
            <a:spLocks noGrp="1"/>
          </p:cNvSpPr>
          <p:nvPr>
            <p:ph idx="1"/>
          </p:nvPr>
        </p:nvSpPr>
        <p:spPr/>
        <p:txBody>
          <a:bodyPr>
            <a:normAutofit fontScale="92500" lnSpcReduction="10000"/>
          </a:bodyPr>
          <a:lstStyle/>
          <a:p>
            <a:r>
              <a:rPr lang="es-CL" dirty="0"/>
              <a:t>Agregar nuevos algoritmos, operadores y problemas</a:t>
            </a:r>
          </a:p>
          <a:p>
            <a:r>
              <a:rPr lang="es-CL" dirty="0"/>
              <a:t>Recortar el numero de decimales utilizados</a:t>
            </a:r>
          </a:p>
          <a:p>
            <a:r>
              <a:rPr lang="es-CL" dirty="0"/>
              <a:t>Permitir exportar la imagen de la red</a:t>
            </a:r>
          </a:p>
          <a:p>
            <a:r>
              <a:rPr lang="es-CL" dirty="0"/>
              <a:t>Guardar las imágenes exportadas en un formato vectorial</a:t>
            </a:r>
          </a:p>
          <a:p>
            <a:r>
              <a:rPr lang="es-CL" dirty="0"/>
              <a:t>Cambiar tamaño de los iconos cuando el cursor este encima</a:t>
            </a:r>
          </a:p>
          <a:p>
            <a:r>
              <a:rPr lang="es-CL" dirty="0"/>
              <a:t>Permitir agregar formulas LaTeX en la descripción del algoritmo</a:t>
            </a:r>
          </a:p>
          <a:p>
            <a:r>
              <a:rPr lang="es-CL" dirty="0"/>
              <a:t>Permitir utilizar distintos algoritmos en un mismo Experimento</a:t>
            </a:r>
          </a:p>
          <a:p>
            <a:r>
              <a:rPr lang="es-CL" dirty="0"/>
              <a:t>Añadir métricas de comparación entre algoritmos</a:t>
            </a:r>
          </a:p>
          <a:p>
            <a:r>
              <a:rPr lang="es-CL" dirty="0"/>
              <a:t>Añadir en el menú contextual los patrones de bombeo o demanda en caso de que la red cargada los especifique.</a:t>
            </a:r>
          </a:p>
          <a:p>
            <a:r>
              <a:rPr lang="es-CL" dirty="0"/>
              <a:t>Permitir resetear a los valores por defecto  en la ventana de configuración del problema</a:t>
            </a:r>
            <a:endParaRPr lang="es-MX" dirty="0"/>
          </a:p>
          <a:p>
            <a:pPr lvl="1"/>
            <a:endParaRPr lang="es-CL" dirty="0"/>
          </a:p>
          <a:p>
            <a:endParaRPr lang="es-CL" dirty="0"/>
          </a:p>
          <a:p>
            <a:pPr lvl="2"/>
            <a:endParaRPr lang="es-CL" dirty="0"/>
          </a:p>
          <a:p>
            <a:pPr lvl="1"/>
            <a:endParaRPr lang="es-MX" dirty="0"/>
          </a:p>
        </p:txBody>
      </p:sp>
      <p:sp>
        <p:nvSpPr>
          <p:cNvPr id="4" name="Marcador de número de diapositiva 3">
            <a:extLst>
              <a:ext uri="{FF2B5EF4-FFF2-40B4-BE49-F238E27FC236}">
                <a16:creationId xmlns:a16="http://schemas.microsoft.com/office/drawing/2014/main" id="{C37DB9FE-4FAA-45F6-BE67-C6D38AB00A79}"/>
              </a:ext>
            </a:extLst>
          </p:cNvPr>
          <p:cNvSpPr>
            <a:spLocks noGrp="1"/>
          </p:cNvSpPr>
          <p:nvPr>
            <p:ph type="sldNum" sz="quarter" idx="12"/>
          </p:nvPr>
        </p:nvSpPr>
        <p:spPr/>
        <p:txBody>
          <a:bodyPr/>
          <a:lstStyle/>
          <a:p>
            <a:fld id="{A9EE5FD8-32AF-4EA8-9289-91CC9F0E55FD}" type="slidenum">
              <a:rPr lang="es-CL" smtClean="0"/>
              <a:t>45</a:t>
            </a:fld>
            <a:endParaRPr lang="es-CL"/>
          </a:p>
        </p:txBody>
      </p:sp>
    </p:spTree>
    <p:extLst>
      <p:ext uri="{BB962C8B-B14F-4D97-AF65-F5344CB8AC3E}">
        <p14:creationId xmlns:p14="http://schemas.microsoft.com/office/powerpoint/2010/main" val="9910748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4" name="Freeform: Shape 23">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40432C7-7EE0-44F8-A3D1-80B188C8F979}"/>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r>
              <a:rPr lang="en-US" sz="8000" b="0" i="0" kern="1200" dirty="0">
                <a:solidFill>
                  <a:schemeClr val="tx2"/>
                </a:solidFill>
                <a:latin typeface="+mj-lt"/>
                <a:ea typeface="+mj-ea"/>
                <a:cs typeface="+mj-cs"/>
              </a:rPr>
              <a:t>Fin</a:t>
            </a:r>
          </a:p>
        </p:txBody>
      </p:sp>
      <p:sp>
        <p:nvSpPr>
          <p:cNvPr id="3" name="Marcador de número de diapositiva 2">
            <a:extLst>
              <a:ext uri="{FF2B5EF4-FFF2-40B4-BE49-F238E27FC236}">
                <a16:creationId xmlns:a16="http://schemas.microsoft.com/office/drawing/2014/main" id="{8AED091F-9448-4100-9799-6FDA63D1026A}"/>
              </a:ext>
            </a:extLst>
          </p:cNvPr>
          <p:cNvSpPr>
            <a:spLocks noGrp="1"/>
          </p:cNvSpPr>
          <p:nvPr>
            <p:ph type="sldNum" sz="quarter" idx="12"/>
          </p:nvPr>
        </p:nvSpPr>
        <p:spPr>
          <a:xfrm>
            <a:off x="11040512" y="6355080"/>
            <a:ext cx="838199" cy="301752"/>
          </a:xfrm>
        </p:spPr>
        <p:txBody>
          <a:bodyPr vert="horz" lIns="91440" tIns="45720" rIns="91440" bIns="45720" rtlCol="0" anchor="ctr">
            <a:normAutofit/>
          </a:bodyPr>
          <a:lstStyle/>
          <a:p>
            <a:pPr algn="l">
              <a:lnSpc>
                <a:spcPct val="90000"/>
              </a:lnSpc>
              <a:spcAft>
                <a:spcPts val="600"/>
              </a:spcAft>
            </a:pPr>
            <a:fld id="{A9EE5FD8-32AF-4EA8-9289-91CC9F0E55FD}" type="slidenum">
              <a:rPr lang="en-US" sz="1400" b="0" i="0" kern="1200">
                <a:solidFill>
                  <a:schemeClr val="bg1">
                    <a:alpha val="60000"/>
                  </a:schemeClr>
                </a:solidFill>
                <a:latin typeface="+mn-lt"/>
                <a:ea typeface="+mn-ea"/>
                <a:cs typeface="+mn-cs"/>
              </a:rPr>
              <a:pPr algn="l">
                <a:lnSpc>
                  <a:spcPct val="90000"/>
                </a:lnSpc>
                <a:spcAft>
                  <a:spcPts val="600"/>
                </a:spcAft>
              </a:pPr>
              <a:t>46</a:t>
            </a:fld>
            <a:endParaRPr lang="en-US" sz="1400" b="0" i="0" kern="1200">
              <a:solidFill>
                <a:schemeClr val="bg1">
                  <a:alpha val="60000"/>
                </a:schemeClr>
              </a:solidFill>
              <a:latin typeface="+mn-lt"/>
              <a:ea typeface="+mn-ea"/>
              <a:cs typeface="+mn-cs"/>
            </a:endParaRPr>
          </a:p>
        </p:txBody>
      </p:sp>
    </p:spTree>
    <p:extLst>
      <p:ext uri="{BB962C8B-B14F-4D97-AF65-F5344CB8AC3E}">
        <p14:creationId xmlns:p14="http://schemas.microsoft.com/office/powerpoint/2010/main" val="37760062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3" name="Freeform: Shape 22">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40432C7-7EE0-44F8-A3D1-80B188C8F979}"/>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r>
              <a:rPr lang="en-US" sz="8000" b="0" i="0" kern="1200" dirty="0" err="1">
                <a:solidFill>
                  <a:schemeClr val="tx2"/>
                </a:solidFill>
                <a:latin typeface="+mj-lt"/>
                <a:ea typeface="+mj-ea"/>
                <a:cs typeface="+mj-cs"/>
              </a:rPr>
              <a:t>Anexos</a:t>
            </a:r>
            <a:endParaRPr lang="en-US" sz="8000" b="0" i="0" kern="1200" dirty="0">
              <a:solidFill>
                <a:schemeClr val="tx2"/>
              </a:solidFill>
              <a:latin typeface="+mj-lt"/>
              <a:ea typeface="+mj-ea"/>
              <a:cs typeface="+mj-cs"/>
            </a:endParaRPr>
          </a:p>
        </p:txBody>
      </p:sp>
      <p:sp>
        <p:nvSpPr>
          <p:cNvPr id="3" name="Marcador de número de diapositiva 2">
            <a:extLst>
              <a:ext uri="{FF2B5EF4-FFF2-40B4-BE49-F238E27FC236}">
                <a16:creationId xmlns:a16="http://schemas.microsoft.com/office/drawing/2014/main" id="{8AED091F-9448-4100-9799-6FDA63D1026A}"/>
              </a:ext>
            </a:extLst>
          </p:cNvPr>
          <p:cNvSpPr>
            <a:spLocks noGrp="1"/>
          </p:cNvSpPr>
          <p:nvPr>
            <p:ph type="sldNum" sz="quarter" idx="12"/>
          </p:nvPr>
        </p:nvSpPr>
        <p:spPr/>
        <p:txBody>
          <a:bodyPr/>
          <a:lstStyle/>
          <a:p>
            <a:fld id="{A9EE5FD8-32AF-4EA8-9289-91CC9F0E55FD}" type="slidenum">
              <a:rPr lang="es-CL" smtClean="0"/>
              <a:t>47</a:t>
            </a:fld>
            <a:endParaRPr lang="es-CL"/>
          </a:p>
        </p:txBody>
      </p:sp>
    </p:spTree>
    <p:extLst>
      <p:ext uri="{BB962C8B-B14F-4D97-AF65-F5344CB8AC3E}">
        <p14:creationId xmlns:p14="http://schemas.microsoft.com/office/powerpoint/2010/main" val="22821568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25D888-316E-4342-8B4C-031A441C4328}"/>
              </a:ext>
            </a:extLst>
          </p:cNvPr>
          <p:cNvSpPr>
            <a:spLocks noGrp="1"/>
          </p:cNvSpPr>
          <p:nvPr>
            <p:ph type="title"/>
          </p:nvPr>
        </p:nvSpPr>
        <p:spPr/>
        <p:txBody>
          <a:bodyPr/>
          <a:lstStyle/>
          <a:p>
            <a:r>
              <a:rPr lang="es-CL" dirty="0"/>
              <a:t>Operadores de selección</a:t>
            </a:r>
          </a:p>
        </p:txBody>
      </p:sp>
      <p:sp>
        <p:nvSpPr>
          <p:cNvPr id="3" name="Marcador de contenido 2">
            <a:extLst>
              <a:ext uri="{FF2B5EF4-FFF2-40B4-BE49-F238E27FC236}">
                <a16:creationId xmlns:a16="http://schemas.microsoft.com/office/drawing/2014/main" id="{8A459432-EBCA-4F5B-BF0F-43424F3C3BFB}"/>
              </a:ext>
            </a:extLst>
          </p:cNvPr>
          <p:cNvSpPr>
            <a:spLocks noGrp="1"/>
          </p:cNvSpPr>
          <p:nvPr>
            <p:ph idx="1"/>
          </p:nvPr>
        </p:nvSpPr>
        <p:spPr/>
        <p:txBody>
          <a:bodyPr/>
          <a:lstStyle/>
          <a:p>
            <a:r>
              <a:rPr lang="es-CL" dirty="0" err="1"/>
              <a:t>Tournament</a:t>
            </a:r>
            <a:r>
              <a:rPr lang="es-CL" dirty="0"/>
              <a:t> </a:t>
            </a:r>
            <a:r>
              <a:rPr lang="es-CL" dirty="0" err="1"/>
              <a:t>Selection</a:t>
            </a:r>
            <a:endParaRPr lang="es-CL" dirty="0"/>
          </a:p>
          <a:p>
            <a:endParaRPr lang="es-CL" dirty="0"/>
          </a:p>
        </p:txBody>
      </p:sp>
      <p:grpSp>
        <p:nvGrpSpPr>
          <p:cNvPr id="7" name="Grupo 6">
            <a:extLst>
              <a:ext uri="{FF2B5EF4-FFF2-40B4-BE49-F238E27FC236}">
                <a16:creationId xmlns:a16="http://schemas.microsoft.com/office/drawing/2014/main" id="{89D4888B-80FB-4D16-89C0-DB132D06531E}"/>
              </a:ext>
            </a:extLst>
          </p:cNvPr>
          <p:cNvGrpSpPr/>
          <p:nvPr/>
        </p:nvGrpSpPr>
        <p:grpSpPr>
          <a:xfrm>
            <a:off x="1553386" y="2619910"/>
            <a:ext cx="9085227" cy="3955550"/>
            <a:chOff x="2003461" y="2599362"/>
            <a:chExt cx="9085227" cy="3955550"/>
          </a:xfrm>
        </p:grpSpPr>
        <p:sp>
          <p:nvSpPr>
            <p:cNvPr id="6" name="Rectángulo 5">
              <a:extLst>
                <a:ext uri="{FF2B5EF4-FFF2-40B4-BE49-F238E27FC236}">
                  <a16:creationId xmlns:a16="http://schemas.microsoft.com/office/drawing/2014/main" id="{52428795-9D56-491C-8EC8-AE4627259CDA}"/>
                </a:ext>
              </a:extLst>
            </p:cNvPr>
            <p:cNvSpPr/>
            <p:nvPr/>
          </p:nvSpPr>
          <p:spPr>
            <a:xfrm>
              <a:off x="2003461" y="2599362"/>
              <a:ext cx="9085227" cy="39555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5" name="Gráfico 4">
              <a:extLst>
                <a:ext uri="{FF2B5EF4-FFF2-40B4-BE49-F238E27FC236}">
                  <a16:creationId xmlns:a16="http://schemas.microsoft.com/office/drawing/2014/main" id="{CBA6BFF0-1743-4104-B213-D80D5B0274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16607" y="2608988"/>
              <a:ext cx="9072081" cy="3935008"/>
            </a:xfrm>
            <a:prstGeom prst="rect">
              <a:avLst/>
            </a:prstGeom>
          </p:spPr>
        </p:pic>
      </p:grpSp>
      <p:sp>
        <p:nvSpPr>
          <p:cNvPr id="4" name="Marcador de número de diapositiva 3">
            <a:extLst>
              <a:ext uri="{FF2B5EF4-FFF2-40B4-BE49-F238E27FC236}">
                <a16:creationId xmlns:a16="http://schemas.microsoft.com/office/drawing/2014/main" id="{175557F7-BD51-46D8-8366-58D28B1D5D06}"/>
              </a:ext>
            </a:extLst>
          </p:cNvPr>
          <p:cNvSpPr>
            <a:spLocks noGrp="1"/>
          </p:cNvSpPr>
          <p:nvPr>
            <p:ph type="sldNum" sz="quarter" idx="12"/>
          </p:nvPr>
        </p:nvSpPr>
        <p:spPr/>
        <p:txBody>
          <a:bodyPr/>
          <a:lstStyle/>
          <a:p>
            <a:fld id="{A9EE5FD8-32AF-4EA8-9289-91CC9F0E55FD}" type="slidenum">
              <a:rPr lang="es-CL" smtClean="0"/>
              <a:t>48</a:t>
            </a:fld>
            <a:endParaRPr lang="es-CL"/>
          </a:p>
        </p:txBody>
      </p:sp>
    </p:spTree>
    <p:extLst>
      <p:ext uri="{BB962C8B-B14F-4D97-AF65-F5344CB8AC3E}">
        <p14:creationId xmlns:p14="http://schemas.microsoft.com/office/powerpoint/2010/main" val="20393761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25D888-316E-4342-8B4C-031A441C4328}"/>
              </a:ext>
            </a:extLst>
          </p:cNvPr>
          <p:cNvSpPr>
            <a:spLocks noGrp="1"/>
          </p:cNvSpPr>
          <p:nvPr>
            <p:ph type="title"/>
          </p:nvPr>
        </p:nvSpPr>
        <p:spPr/>
        <p:txBody>
          <a:bodyPr/>
          <a:lstStyle/>
          <a:p>
            <a:r>
              <a:rPr lang="es-CL" dirty="0"/>
              <a:t>Operadores de selección</a:t>
            </a:r>
          </a:p>
        </p:txBody>
      </p:sp>
      <p:sp>
        <p:nvSpPr>
          <p:cNvPr id="3" name="Marcador de contenido 2">
            <a:extLst>
              <a:ext uri="{FF2B5EF4-FFF2-40B4-BE49-F238E27FC236}">
                <a16:creationId xmlns:a16="http://schemas.microsoft.com/office/drawing/2014/main" id="{8A459432-EBCA-4F5B-BF0F-43424F3C3BFB}"/>
              </a:ext>
            </a:extLst>
          </p:cNvPr>
          <p:cNvSpPr>
            <a:spLocks noGrp="1"/>
          </p:cNvSpPr>
          <p:nvPr>
            <p:ph idx="1"/>
          </p:nvPr>
        </p:nvSpPr>
        <p:spPr/>
        <p:txBody>
          <a:bodyPr/>
          <a:lstStyle/>
          <a:p>
            <a:r>
              <a:rPr lang="es-CL" dirty="0" err="1"/>
              <a:t>Uniform</a:t>
            </a:r>
            <a:r>
              <a:rPr lang="es-CL" dirty="0"/>
              <a:t> </a:t>
            </a:r>
            <a:r>
              <a:rPr lang="es-CL" dirty="0" err="1"/>
              <a:t>Selection</a:t>
            </a:r>
            <a:endParaRPr lang="es-CL" dirty="0"/>
          </a:p>
          <a:p>
            <a:endParaRPr lang="es-CL" dirty="0"/>
          </a:p>
        </p:txBody>
      </p:sp>
      <p:grpSp>
        <p:nvGrpSpPr>
          <p:cNvPr id="7" name="Grupo 6">
            <a:extLst>
              <a:ext uri="{FF2B5EF4-FFF2-40B4-BE49-F238E27FC236}">
                <a16:creationId xmlns:a16="http://schemas.microsoft.com/office/drawing/2014/main" id="{62C2F459-8AD6-4926-880E-1C8B79E9E964}"/>
              </a:ext>
            </a:extLst>
          </p:cNvPr>
          <p:cNvGrpSpPr/>
          <p:nvPr/>
        </p:nvGrpSpPr>
        <p:grpSpPr>
          <a:xfrm>
            <a:off x="5198796" y="2336990"/>
            <a:ext cx="6749976" cy="4361762"/>
            <a:chOff x="5116530" y="2332234"/>
            <a:chExt cx="6914508" cy="4371273"/>
          </a:xfrm>
        </p:grpSpPr>
        <p:sp>
          <p:nvSpPr>
            <p:cNvPr id="6" name="Rectángulo 5">
              <a:extLst>
                <a:ext uri="{FF2B5EF4-FFF2-40B4-BE49-F238E27FC236}">
                  <a16:creationId xmlns:a16="http://schemas.microsoft.com/office/drawing/2014/main" id="{E8ED1C51-BB6B-4A16-8BB2-3105C063E398}"/>
                </a:ext>
              </a:extLst>
            </p:cNvPr>
            <p:cNvSpPr/>
            <p:nvPr/>
          </p:nvSpPr>
          <p:spPr>
            <a:xfrm>
              <a:off x="5116530" y="2332234"/>
              <a:ext cx="6914508" cy="43665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5" name="Gráfico 4">
              <a:extLst>
                <a:ext uri="{FF2B5EF4-FFF2-40B4-BE49-F238E27FC236}">
                  <a16:creationId xmlns:a16="http://schemas.microsoft.com/office/drawing/2014/main" id="{A1B90162-FF8E-45E5-86E1-E703F8C512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6806" y="2353163"/>
              <a:ext cx="6869984" cy="4350344"/>
            </a:xfrm>
            <a:prstGeom prst="rect">
              <a:avLst/>
            </a:prstGeom>
          </p:spPr>
        </p:pic>
      </p:grpSp>
      <p:pic>
        <p:nvPicPr>
          <p:cNvPr id="9" name="Gráfico 8">
            <a:extLst>
              <a:ext uri="{FF2B5EF4-FFF2-40B4-BE49-F238E27FC236}">
                <a16:creationId xmlns:a16="http://schemas.microsoft.com/office/drawing/2014/main" id="{C6921A94-8B06-444C-B501-F6ACB1B206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9826" y="4030255"/>
            <a:ext cx="3862456" cy="514994"/>
          </a:xfrm>
          <a:prstGeom prst="rect">
            <a:avLst/>
          </a:prstGeom>
        </p:spPr>
      </p:pic>
      <p:pic>
        <p:nvPicPr>
          <p:cNvPr id="11" name="Gráfico 10">
            <a:extLst>
              <a:ext uri="{FF2B5EF4-FFF2-40B4-BE49-F238E27FC236}">
                <a16:creationId xmlns:a16="http://schemas.microsoft.com/office/drawing/2014/main" id="{AB970D9D-5208-4334-B191-24A534F88A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19826" y="2630567"/>
            <a:ext cx="1439083" cy="654128"/>
          </a:xfrm>
          <a:prstGeom prst="rect">
            <a:avLst/>
          </a:prstGeom>
        </p:spPr>
      </p:pic>
      <p:pic>
        <p:nvPicPr>
          <p:cNvPr id="13" name="Gráfico 12">
            <a:extLst>
              <a:ext uri="{FF2B5EF4-FFF2-40B4-BE49-F238E27FC236}">
                <a16:creationId xmlns:a16="http://schemas.microsoft.com/office/drawing/2014/main" id="{51A75364-1ACF-498F-974F-C1608940710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19826" y="3407983"/>
            <a:ext cx="1664577" cy="622272"/>
          </a:xfrm>
          <a:prstGeom prst="rect">
            <a:avLst/>
          </a:prstGeom>
        </p:spPr>
      </p:pic>
      <p:pic>
        <p:nvPicPr>
          <p:cNvPr id="15" name="Gráfico 14">
            <a:extLst>
              <a:ext uri="{FF2B5EF4-FFF2-40B4-BE49-F238E27FC236}">
                <a16:creationId xmlns:a16="http://schemas.microsoft.com/office/drawing/2014/main" id="{D0EE9A38-3347-4548-B467-154B97F9FF7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21959" y="3187950"/>
            <a:ext cx="1439083" cy="193490"/>
          </a:xfrm>
          <a:prstGeom prst="rect">
            <a:avLst/>
          </a:prstGeom>
        </p:spPr>
      </p:pic>
      <p:sp>
        <p:nvSpPr>
          <p:cNvPr id="4" name="Marcador de número de diapositiva 3">
            <a:extLst>
              <a:ext uri="{FF2B5EF4-FFF2-40B4-BE49-F238E27FC236}">
                <a16:creationId xmlns:a16="http://schemas.microsoft.com/office/drawing/2014/main" id="{C45C35B6-8FDE-48AC-BC28-1149237F5F08}"/>
              </a:ext>
            </a:extLst>
          </p:cNvPr>
          <p:cNvSpPr>
            <a:spLocks noGrp="1"/>
          </p:cNvSpPr>
          <p:nvPr>
            <p:ph type="sldNum" sz="quarter" idx="12"/>
          </p:nvPr>
        </p:nvSpPr>
        <p:spPr/>
        <p:txBody>
          <a:bodyPr/>
          <a:lstStyle/>
          <a:p>
            <a:fld id="{A9EE5FD8-32AF-4EA8-9289-91CC9F0E55FD}" type="slidenum">
              <a:rPr lang="es-CL" smtClean="0"/>
              <a:t>49</a:t>
            </a:fld>
            <a:endParaRPr lang="es-CL"/>
          </a:p>
        </p:txBody>
      </p:sp>
    </p:spTree>
    <p:extLst>
      <p:ext uri="{BB962C8B-B14F-4D97-AF65-F5344CB8AC3E}">
        <p14:creationId xmlns:p14="http://schemas.microsoft.com/office/powerpoint/2010/main" val="1518564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83F776-2D5B-437B-8824-91CABDE044D7}"/>
              </a:ext>
            </a:extLst>
          </p:cNvPr>
          <p:cNvSpPr>
            <a:spLocks noGrp="1"/>
          </p:cNvSpPr>
          <p:nvPr>
            <p:ph type="title"/>
          </p:nvPr>
        </p:nvSpPr>
        <p:spPr>
          <a:xfrm>
            <a:off x="646111" y="452718"/>
            <a:ext cx="9404723" cy="1400530"/>
          </a:xfrm>
        </p:spPr>
        <p:txBody>
          <a:bodyPr/>
          <a:lstStyle/>
          <a:p>
            <a:r>
              <a:rPr lang="es-CL" dirty="0">
                <a:latin typeface="Times New Roman" panose="02020603050405020304" pitchFamily="18" charset="0"/>
                <a:cs typeface="Times New Roman" panose="02020603050405020304" pitchFamily="18" charset="0"/>
              </a:rPr>
              <a:t>Propuesta de Solución</a:t>
            </a:r>
          </a:p>
        </p:txBody>
      </p:sp>
      <p:sp>
        <p:nvSpPr>
          <p:cNvPr id="3" name="Rectángulo 2">
            <a:extLst>
              <a:ext uri="{FF2B5EF4-FFF2-40B4-BE49-F238E27FC236}">
                <a16:creationId xmlns:a16="http://schemas.microsoft.com/office/drawing/2014/main" id="{8E6C435F-6182-4DD6-89AB-E12BD6AD2207}"/>
              </a:ext>
            </a:extLst>
          </p:cNvPr>
          <p:cNvSpPr/>
          <p:nvPr/>
        </p:nvSpPr>
        <p:spPr>
          <a:xfrm>
            <a:off x="769400" y="1853248"/>
            <a:ext cx="9404723" cy="1990288"/>
          </a:xfrm>
          <a:prstGeom prst="rect">
            <a:avLst/>
          </a:prstGeom>
        </p:spPr>
        <p:txBody>
          <a:bodyPr wrap="square">
            <a:spAutoFit/>
          </a:bodyPr>
          <a:lstStyle/>
          <a:p>
            <a:r>
              <a:rPr lang="es-MX" dirty="0"/>
              <a:t>Aplicación de escritorio extensible que permita optimizar procesos de diseño y operación en RDA.</a:t>
            </a:r>
          </a:p>
          <a:p>
            <a:pPr>
              <a:spcBef>
                <a:spcPts val="1000"/>
              </a:spcBef>
              <a:buClr>
                <a:schemeClr val="bg2">
                  <a:lumMod val="40000"/>
                  <a:lumOff val="60000"/>
                </a:schemeClr>
              </a:buClr>
              <a:buSzPct val="80000"/>
              <a:buFont typeface="Wingdings 3" charset="2"/>
              <a:buChar char=""/>
            </a:pPr>
            <a:endParaRPr lang="es-CL" dirty="0">
              <a:latin typeface="Times New Roman" panose="02020603050405020304" pitchFamily="18" charset="0"/>
              <a:cs typeface="Times New Roman" panose="02020603050405020304" pitchFamily="18" charset="0"/>
            </a:endParaRPr>
          </a:p>
          <a:p>
            <a:pPr>
              <a:spcBef>
                <a:spcPts val="1000"/>
              </a:spcBef>
              <a:buClr>
                <a:schemeClr val="bg2">
                  <a:lumMod val="40000"/>
                  <a:lumOff val="60000"/>
                </a:schemeClr>
              </a:buClr>
              <a:buSzPct val="80000"/>
            </a:pPr>
            <a:r>
              <a:rPr lang="es-CL" dirty="0">
                <a:latin typeface="Times New Roman" panose="02020603050405020304" pitchFamily="18" charset="0"/>
                <a:cs typeface="Times New Roman" panose="02020603050405020304" pitchFamily="18" charset="0"/>
              </a:rPr>
              <a:t>Problemas:</a:t>
            </a:r>
            <a:r>
              <a:rPr lang="es-MX" dirty="0"/>
              <a:t> </a:t>
            </a:r>
          </a:p>
          <a:p>
            <a:pPr lvl="1">
              <a:spcBef>
                <a:spcPts val="1000"/>
              </a:spcBef>
              <a:buClr>
                <a:schemeClr val="bg2">
                  <a:lumMod val="40000"/>
                  <a:lumOff val="60000"/>
                </a:schemeClr>
              </a:buClr>
              <a:buSzPct val="80000"/>
              <a:buFont typeface="Wingdings 3" charset="2"/>
              <a:buChar char=""/>
            </a:pPr>
            <a:r>
              <a:rPr lang="es-MX" dirty="0"/>
              <a:t> Problema de diseño de RDA basado en el costo de tuberías.</a:t>
            </a:r>
          </a:p>
          <a:p>
            <a:pPr lvl="1">
              <a:spcBef>
                <a:spcPts val="1000"/>
              </a:spcBef>
              <a:buClr>
                <a:schemeClr val="bg2">
                  <a:lumMod val="40000"/>
                  <a:lumOff val="60000"/>
                </a:schemeClr>
              </a:buClr>
              <a:buSzPct val="80000"/>
              <a:buFont typeface="Wingdings 3" charset="2"/>
              <a:buChar char=""/>
            </a:pPr>
            <a:r>
              <a:rPr lang="es-MX" dirty="0"/>
              <a:t> Problema de operación basado en el Régimen de bombeo.</a:t>
            </a:r>
          </a:p>
        </p:txBody>
      </p:sp>
      <p:sp>
        <p:nvSpPr>
          <p:cNvPr id="4" name="Marcador de número de diapositiva 3">
            <a:extLst>
              <a:ext uri="{FF2B5EF4-FFF2-40B4-BE49-F238E27FC236}">
                <a16:creationId xmlns:a16="http://schemas.microsoft.com/office/drawing/2014/main" id="{DD54EF19-95B9-4895-AFF2-9A081E2F66B7}"/>
              </a:ext>
            </a:extLst>
          </p:cNvPr>
          <p:cNvSpPr>
            <a:spLocks noGrp="1"/>
          </p:cNvSpPr>
          <p:nvPr>
            <p:ph type="sldNum" sz="quarter" idx="12"/>
          </p:nvPr>
        </p:nvSpPr>
        <p:spPr/>
        <p:txBody>
          <a:bodyPr/>
          <a:lstStyle/>
          <a:p>
            <a:fld id="{A9EE5FD8-32AF-4EA8-9289-91CC9F0E55FD}" type="slidenum">
              <a:rPr lang="es-CL" smtClean="0"/>
              <a:t>5</a:t>
            </a:fld>
            <a:endParaRPr lang="es-CL"/>
          </a:p>
        </p:txBody>
      </p:sp>
    </p:spTree>
    <p:extLst>
      <p:ext uri="{BB962C8B-B14F-4D97-AF65-F5344CB8AC3E}">
        <p14:creationId xmlns:p14="http://schemas.microsoft.com/office/powerpoint/2010/main" val="12743263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25D888-316E-4342-8B4C-031A441C4328}"/>
              </a:ext>
            </a:extLst>
          </p:cNvPr>
          <p:cNvSpPr>
            <a:spLocks noGrp="1"/>
          </p:cNvSpPr>
          <p:nvPr>
            <p:ph type="title"/>
          </p:nvPr>
        </p:nvSpPr>
        <p:spPr/>
        <p:txBody>
          <a:bodyPr/>
          <a:lstStyle/>
          <a:p>
            <a:r>
              <a:rPr lang="es-CL" dirty="0"/>
              <a:t>Operadores de mutación</a:t>
            </a:r>
          </a:p>
        </p:txBody>
      </p:sp>
      <p:sp>
        <p:nvSpPr>
          <p:cNvPr id="3" name="Marcador de contenido 2">
            <a:extLst>
              <a:ext uri="{FF2B5EF4-FFF2-40B4-BE49-F238E27FC236}">
                <a16:creationId xmlns:a16="http://schemas.microsoft.com/office/drawing/2014/main" id="{8A459432-EBCA-4F5B-BF0F-43424F3C3BFB}"/>
              </a:ext>
            </a:extLst>
          </p:cNvPr>
          <p:cNvSpPr>
            <a:spLocks noGrp="1"/>
          </p:cNvSpPr>
          <p:nvPr>
            <p:ph idx="1"/>
          </p:nvPr>
        </p:nvSpPr>
        <p:spPr/>
        <p:txBody>
          <a:bodyPr/>
          <a:lstStyle/>
          <a:p>
            <a:r>
              <a:rPr lang="es-CL" dirty="0" err="1"/>
              <a:t>RandomMutation</a:t>
            </a:r>
            <a:endParaRPr lang="es-CL" dirty="0"/>
          </a:p>
          <a:p>
            <a:endParaRPr lang="es-CL" dirty="0"/>
          </a:p>
        </p:txBody>
      </p:sp>
      <p:grpSp>
        <p:nvGrpSpPr>
          <p:cNvPr id="8" name="Grupo 7">
            <a:extLst>
              <a:ext uri="{FF2B5EF4-FFF2-40B4-BE49-F238E27FC236}">
                <a16:creationId xmlns:a16="http://schemas.microsoft.com/office/drawing/2014/main" id="{8878859F-2870-4772-BE0F-95B3FD77F12A}"/>
              </a:ext>
            </a:extLst>
          </p:cNvPr>
          <p:cNvGrpSpPr/>
          <p:nvPr/>
        </p:nvGrpSpPr>
        <p:grpSpPr>
          <a:xfrm>
            <a:off x="760288" y="2946759"/>
            <a:ext cx="10671424" cy="2957670"/>
            <a:chOff x="760288" y="2946759"/>
            <a:chExt cx="10671424" cy="2957670"/>
          </a:xfrm>
        </p:grpSpPr>
        <p:sp>
          <p:nvSpPr>
            <p:cNvPr id="7" name="Rectángulo 6">
              <a:extLst>
                <a:ext uri="{FF2B5EF4-FFF2-40B4-BE49-F238E27FC236}">
                  <a16:creationId xmlns:a16="http://schemas.microsoft.com/office/drawing/2014/main" id="{57EAAA32-D22F-4500-B3A3-FF6F15DDAA28}"/>
                </a:ext>
              </a:extLst>
            </p:cNvPr>
            <p:cNvSpPr/>
            <p:nvPr/>
          </p:nvSpPr>
          <p:spPr>
            <a:xfrm>
              <a:off x="760288" y="2946759"/>
              <a:ext cx="10671424" cy="29576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6" name="Gráfico 5">
              <a:extLst>
                <a:ext uri="{FF2B5EF4-FFF2-40B4-BE49-F238E27FC236}">
                  <a16:creationId xmlns:a16="http://schemas.microsoft.com/office/drawing/2014/main" id="{5629E9EA-A501-457C-8E91-216E187184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0288" y="2946759"/>
              <a:ext cx="10671424" cy="2957670"/>
            </a:xfrm>
            <a:prstGeom prst="rect">
              <a:avLst/>
            </a:prstGeom>
          </p:spPr>
        </p:pic>
      </p:grpSp>
      <p:sp>
        <p:nvSpPr>
          <p:cNvPr id="4" name="Marcador de número de diapositiva 3">
            <a:extLst>
              <a:ext uri="{FF2B5EF4-FFF2-40B4-BE49-F238E27FC236}">
                <a16:creationId xmlns:a16="http://schemas.microsoft.com/office/drawing/2014/main" id="{84671A58-1E50-4BF2-A8D5-D6FD458589BC}"/>
              </a:ext>
            </a:extLst>
          </p:cNvPr>
          <p:cNvSpPr>
            <a:spLocks noGrp="1"/>
          </p:cNvSpPr>
          <p:nvPr>
            <p:ph type="sldNum" sz="quarter" idx="12"/>
          </p:nvPr>
        </p:nvSpPr>
        <p:spPr/>
        <p:txBody>
          <a:bodyPr/>
          <a:lstStyle/>
          <a:p>
            <a:fld id="{A9EE5FD8-32AF-4EA8-9289-91CC9F0E55FD}" type="slidenum">
              <a:rPr lang="es-CL" smtClean="0"/>
              <a:t>50</a:t>
            </a:fld>
            <a:endParaRPr lang="es-CL"/>
          </a:p>
        </p:txBody>
      </p:sp>
    </p:spTree>
    <p:extLst>
      <p:ext uri="{BB962C8B-B14F-4D97-AF65-F5344CB8AC3E}">
        <p14:creationId xmlns:p14="http://schemas.microsoft.com/office/powerpoint/2010/main" val="24053832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25D888-316E-4342-8B4C-031A441C4328}"/>
              </a:ext>
            </a:extLst>
          </p:cNvPr>
          <p:cNvSpPr>
            <a:spLocks noGrp="1"/>
          </p:cNvSpPr>
          <p:nvPr>
            <p:ph type="title"/>
          </p:nvPr>
        </p:nvSpPr>
        <p:spPr/>
        <p:txBody>
          <a:bodyPr/>
          <a:lstStyle/>
          <a:p>
            <a:r>
              <a:rPr lang="es-CL" dirty="0"/>
              <a:t>Operadores de mutación</a:t>
            </a:r>
          </a:p>
        </p:txBody>
      </p:sp>
      <p:sp>
        <p:nvSpPr>
          <p:cNvPr id="3" name="Marcador de contenido 2">
            <a:extLst>
              <a:ext uri="{FF2B5EF4-FFF2-40B4-BE49-F238E27FC236}">
                <a16:creationId xmlns:a16="http://schemas.microsoft.com/office/drawing/2014/main" id="{8A459432-EBCA-4F5B-BF0F-43424F3C3BFB}"/>
              </a:ext>
            </a:extLst>
          </p:cNvPr>
          <p:cNvSpPr>
            <a:spLocks noGrp="1"/>
          </p:cNvSpPr>
          <p:nvPr>
            <p:ph idx="1"/>
          </p:nvPr>
        </p:nvSpPr>
        <p:spPr/>
        <p:txBody>
          <a:bodyPr/>
          <a:lstStyle/>
          <a:p>
            <a:r>
              <a:rPr lang="es-CL" dirty="0" err="1"/>
              <a:t>Polynomial</a:t>
            </a:r>
            <a:r>
              <a:rPr lang="es-CL" dirty="0"/>
              <a:t> </a:t>
            </a:r>
            <a:r>
              <a:rPr lang="es-CL" dirty="0" err="1"/>
              <a:t>Mutation</a:t>
            </a:r>
            <a:endParaRPr lang="es-CL" dirty="0"/>
          </a:p>
          <a:p>
            <a:endParaRPr lang="es-CL" dirty="0"/>
          </a:p>
        </p:txBody>
      </p:sp>
      <p:grpSp>
        <p:nvGrpSpPr>
          <p:cNvPr id="30" name="Grupo 29">
            <a:extLst>
              <a:ext uri="{FF2B5EF4-FFF2-40B4-BE49-F238E27FC236}">
                <a16:creationId xmlns:a16="http://schemas.microsoft.com/office/drawing/2014/main" id="{16B29EC1-6FEE-492D-9138-C89B9962E8C3}"/>
              </a:ext>
            </a:extLst>
          </p:cNvPr>
          <p:cNvGrpSpPr/>
          <p:nvPr/>
        </p:nvGrpSpPr>
        <p:grpSpPr>
          <a:xfrm>
            <a:off x="646111" y="3082246"/>
            <a:ext cx="10710071" cy="2774023"/>
            <a:chOff x="646111" y="3811711"/>
            <a:chExt cx="10710071" cy="2774023"/>
          </a:xfrm>
        </p:grpSpPr>
        <p:sp>
          <p:nvSpPr>
            <p:cNvPr id="17" name="Rectángulo 16">
              <a:extLst>
                <a:ext uri="{FF2B5EF4-FFF2-40B4-BE49-F238E27FC236}">
                  <a16:creationId xmlns:a16="http://schemas.microsoft.com/office/drawing/2014/main" id="{9965B68E-C43B-4577-901B-309934F33C0C}"/>
                </a:ext>
              </a:extLst>
            </p:cNvPr>
            <p:cNvSpPr/>
            <p:nvPr/>
          </p:nvSpPr>
          <p:spPr>
            <a:xfrm>
              <a:off x="646111" y="3811711"/>
              <a:ext cx="10710071" cy="27740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cxnSp>
          <p:nvCxnSpPr>
            <p:cNvPr id="15" name="Conector recto 14">
              <a:extLst>
                <a:ext uri="{FF2B5EF4-FFF2-40B4-BE49-F238E27FC236}">
                  <a16:creationId xmlns:a16="http://schemas.microsoft.com/office/drawing/2014/main" id="{0A0BCF67-8273-45A3-9EF6-B55AC723FC6B}"/>
                </a:ext>
              </a:extLst>
            </p:cNvPr>
            <p:cNvCxnSpPr>
              <a:cxnSpLocks/>
            </p:cNvCxnSpPr>
            <p:nvPr/>
          </p:nvCxnSpPr>
          <p:spPr>
            <a:xfrm>
              <a:off x="646111" y="4376690"/>
              <a:ext cx="10710071"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Gráfico 15">
              <a:extLst>
                <a:ext uri="{FF2B5EF4-FFF2-40B4-BE49-F238E27FC236}">
                  <a16:creationId xmlns:a16="http://schemas.microsoft.com/office/drawing/2014/main" id="{40EE61D0-5D14-4D83-937C-2F44A7AED7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611" y="4017479"/>
              <a:ext cx="1198096" cy="222327"/>
            </a:xfrm>
            <a:prstGeom prst="rect">
              <a:avLst/>
            </a:prstGeom>
          </p:spPr>
        </p:pic>
        <p:pic>
          <p:nvPicPr>
            <p:cNvPr id="23" name="Gráfico 22">
              <a:extLst>
                <a:ext uri="{FF2B5EF4-FFF2-40B4-BE49-F238E27FC236}">
                  <a16:creationId xmlns:a16="http://schemas.microsoft.com/office/drawing/2014/main" id="{18E56F75-3D72-4FB5-97C1-C9429C08AA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2611" y="4850834"/>
              <a:ext cx="1152525" cy="390525"/>
            </a:xfrm>
            <a:prstGeom prst="rect">
              <a:avLst/>
            </a:prstGeom>
          </p:spPr>
        </p:pic>
        <p:pic>
          <p:nvPicPr>
            <p:cNvPr id="25" name="Gráfico 24">
              <a:extLst>
                <a:ext uri="{FF2B5EF4-FFF2-40B4-BE49-F238E27FC236}">
                  <a16:creationId xmlns:a16="http://schemas.microsoft.com/office/drawing/2014/main" id="{2C50555B-23A0-42CB-8122-14A68BFDF1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2611" y="5321838"/>
              <a:ext cx="4143375" cy="676275"/>
            </a:xfrm>
            <a:prstGeom prst="rect">
              <a:avLst/>
            </a:prstGeom>
          </p:spPr>
        </p:pic>
        <p:pic>
          <p:nvPicPr>
            <p:cNvPr id="27" name="Gráfico 26">
              <a:extLst>
                <a:ext uri="{FF2B5EF4-FFF2-40B4-BE49-F238E27FC236}">
                  <a16:creationId xmlns:a16="http://schemas.microsoft.com/office/drawing/2014/main" id="{1C24EBFB-640A-46D4-8E1A-7B6779AA2D1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2611" y="6214936"/>
              <a:ext cx="1581150" cy="180975"/>
            </a:xfrm>
            <a:prstGeom prst="rect">
              <a:avLst/>
            </a:prstGeom>
          </p:spPr>
        </p:pic>
        <p:pic>
          <p:nvPicPr>
            <p:cNvPr id="29" name="Gráfico 28">
              <a:extLst>
                <a:ext uri="{FF2B5EF4-FFF2-40B4-BE49-F238E27FC236}">
                  <a16:creationId xmlns:a16="http://schemas.microsoft.com/office/drawing/2014/main" id="{5469FB4F-E652-4976-9D47-EAF294C1DC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2611" y="4405285"/>
              <a:ext cx="1152525" cy="390525"/>
            </a:xfrm>
            <a:prstGeom prst="rect">
              <a:avLst/>
            </a:prstGeom>
          </p:spPr>
        </p:pic>
      </p:grpSp>
      <p:sp>
        <p:nvSpPr>
          <p:cNvPr id="4" name="Marcador de número de diapositiva 3">
            <a:extLst>
              <a:ext uri="{FF2B5EF4-FFF2-40B4-BE49-F238E27FC236}">
                <a16:creationId xmlns:a16="http://schemas.microsoft.com/office/drawing/2014/main" id="{D9C3CE09-1B59-431D-A902-8FF64D2D2894}"/>
              </a:ext>
            </a:extLst>
          </p:cNvPr>
          <p:cNvSpPr>
            <a:spLocks noGrp="1"/>
          </p:cNvSpPr>
          <p:nvPr>
            <p:ph type="sldNum" sz="quarter" idx="12"/>
          </p:nvPr>
        </p:nvSpPr>
        <p:spPr/>
        <p:txBody>
          <a:bodyPr/>
          <a:lstStyle/>
          <a:p>
            <a:fld id="{A9EE5FD8-32AF-4EA8-9289-91CC9F0E55FD}" type="slidenum">
              <a:rPr lang="es-CL" smtClean="0"/>
              <a:t>51</a:t>
            </a:fld>
            <a:endParaRPr lang="es-CL"/>
          </a:p>
        </p:txBody>
      </p:sp>
    </p:spTree>
    <p:extLst>
      <p:ext uri="{BB962C8B-B14F-4D97-AF65-F5344CB8AC3E}">
        <p14:creationId xmlns:p14="http://schemas.microsoft.com/office/powerpoint/2010/main" val="434456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25D888-316E-4342-8B4C-031A441C4328}"/>
              </a:ext>
            </a:extLst>
          </p:cNvPr>
          <p:cNvSpPr>
            <a:spLocks noGrp="1"/>
          </p:cNvSpPr>
          <p:nvPr>
            <p:ph type="title"/>
          </p:nvPr>
        </p:nvSpPr>
        <p:spPr/>
        <p:txBody>
          <a:bodyPr/>
          <a:lstStyle/>
          <a:p>
            <a:r>
              <a:rPr lang="es-CL" dirty="0"/>
              <a:t>Operadores de cruzamiento</a:t>
            </a:r>
          </a:p>
        </p:txBody>
      </p:sp>
      <p:sp>
        <p:nvSpPr>
          <p:cNvPr id="3" name="Marcador de contenido 2">
            <a:extLst>
              <a:ext uri="{FF2B5EF4-FFF2-40B4-BE49-F238E27FC236}">
                <a16:creationId xmlns:a16="http://schemas.microsoft.com/office/drawing/2014/main" id="{8A459432-EBCA-4F5B-BF0F-43424F3C3BFB}"/>
              </a:ext>
            </a:extLst>
          </p:cNvPr>
          <p:cNvSpPr>
            <a:spLocks noGrp="1"/>
          </p:cNvSpPr>
          <p:nvPr>
            <p:ph idx="1"/>
          </p:nvPr>
        </p:nvSpPr>
        <p:spPr/>
        <p:txBody>
          <a:bodyPr/>
          <a:lstStyle/>
          <a:p>
            <a:r>
              <a:rPr lang="es-CL" dirty="0" err="1"/>
              <a:t>SinglePointCrossover</a:t>
            </a:r>
            <a:endParaRPr lang="es-CL" dirty="0"/>
          </a:p>
          <a:p>
            <a:endParaRPr lang="es-CL" dirty="0"/>
          </a:p>
        </p:txBody>
      </p:sp>
      <p:grpSp>
        <p:nvGrpSpPr>
          <p:cNvPr id="8" name="Grupo 7">
            <a:extLst>
              <a:ext uri="{FF2B5EF4-FFF2-40B4-BE49-F238E27FC236}">
                <a16:creationId xmlns:a16="http://schemas.microsoft.com/office/drawing/2014/main" id="{ECEABB12-8F93-4B4B-979A-C18445E174F9}"/>
              </a:ext>
            </a:extLst>
          </p:cNvPr>
          <p:cNvGrpSpPr/>
          <p:nvPr/>
        </p:nvGrpSpPr>
        <p:grpSpPr>
          <a:xfrm>
            <a:off x="2142147" y="2650733"/>
            <a:ext cx="7371723" cy="3918004"/>
            <a:chOff x="2142147" y="2650733"/>
            <a:chExt cx="7371723" cy="3918004"/>
          </a:xfrm>
        </p:grpSpPr>
        <p:sp>
          <p:nvSpPr>
            <p:cNvPr id="7" name="Rectángulo 6">
              <a:extLst>
                <a:ext uri="{FF2B5EF4-FFF2-40B4-BE49-F238E27FC236}">
                  <a16:creationId xmlns:a16="http://schemas.microsoft.com/office/drawing/2014/main" id="{4777ABFE-EEEC-4A70-97CC-FF0AB186D39B}"/>
                </a:ext>
              </a:extLst>
            </p:cNvPr>
            <p:cNvSpPr/>
            <p:nvPr/>
          </p:nvSpPr>
          <p:spPr>
            <a:xfrm>
              <a:off x="2142147" y="2650733"/>
              <a:ext cx="7371723" cy="391445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6" name="Gráfico 5">
              <a:extLst>
                <a:ext uri="{FF2B5EF4-FFF2-40B4-BE49-F238E27FC236}">
                  <a16:creationId xmlns:a16="http://schemas.microsoft.com/office/drawing/2014/main" id="{6226B1E6-EF55-43B0-AE79-42203A1984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42147" y="2672865"/>
              <a:ext cx="7352900" cy="3895872"/>
            </a:xfrm>
            <a:prstGeom prst="rect">
              <a:avLst/>
            </a:prstGeom>
          </p:spPr>
        </p:pic>
      </p:grpSp>
      <p:sp>
        <p:nvSpPr>
          <p:cNvPr id="4" name="Marcador de número de diapositiva 3">
            <a:extLst>
              <a:ext uri="{FF2B5EF4-FFF2-40B4-BE49-F238E27FC236}">
                <a16:creationId xmlns:a16="http://schemas.microsoft.com/office/drawing/2014/main" id="{00AB413B-7FD3-46D8-B390-A90AB406D847}"/>
              </a:ext>
            </a:extLst>
          </p:cNvPr>
          <p:cNvSpPr>
            <a:spLocks noGrp="1"/>
          </p:cNvSpPr>
          <p:nvPr>
            <p:ph type="sldNum" sz="quarter" idx="12"/>
          </p:nvPr>
        </p:nvSpPr>
        <p:spPr/>
        <p:txBody>
          <a:bodyPr/>
          <a:lstStyle/>
          <a:p>
            <a:fld id="{A9EE5FD8-32AF-4EA8-9289-91CC9F0E55FD}" type="slidenum">
              <a:rPr lang="es-CL" smtClean="0"/>
              <a:t>52</a:t>
            </a:fld>
            <a:endParaRPr lang="es-CL"/>
          </a:p>
        </p:txBody>
      </p:sp>
    </p:spTree>
    <p:extLst>
      <p:ext uri="{BB962C8B-B14F-4D97-AF65-F5344CB8AC3E}">
        <p14:creationId xmlns:p14="http://schemas.microsoft.com/office/powerpoint/2010/main" val="2583508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25D888-316E-4342-8B4C-031A441C4328}"/>
              </a:ext>
            </a:extLst>
          </p:cNvPr>
          <p:cNvSpPr>
            <a:spLocks noGrp="1"/>
          </p:cNvSpPr>
          <p:nvPr>
            <p:ph type="title"/>
          </p:nvPr>
        </p:nvSpPr>
        <p:spPr/>
        <p:txBody>
          <a:bodyPr/>
          <a:lstStyle/>
          <a:p>
            <a:r>
              <a:rPr lang="es-CL" dirty="0"/>
              <a:t>Operadores de cruzamiento</a:t>
            </a:r>
          </a:p>
        </p:txBody>
      </p:sp>
      <p:sp>
        <p:nvSpPr>
          <p:cNvPr id="3" name="Marcador de contenido 2">
            <a:extLst>
              <a:ext uri="{FF2B5EF4-FFF2-40B4-BE49-F238E27FC236}">
                <a16:creationId xmlns:a16="http://schemas.microsoft.com/office/drawing/2014/main" id="{8A459432-EBCA-4F5B-BF0F-43424F3C3BFB}"/>
              </a:ext>
            </a:extLst>
          </p:cNvPr>
          <p:cNvSpPr>
            <a:spLocks noGrp="1"/>
          </p:cNvSpPr>
          <p:nvPr>
            <p:ph idx="1"/>
          </p:nvPr>
        </p:nvSpPr>
        <p:spPr/>
        <p:txBody>
          <a:bodyPr/>
          <a:lstStyle/>
          <a:p>
            <a:r>
              <a:rPr lang="es-CL" dirty="0"/>
              <a:t>SBX Crossover</a:t>
            </a:r>
          </a:p>
          <a:p>
            <a:endParaRPr lang="es-CL" dirty="0"/>
          </a:p>
        </p:txBody>
      </p:sp>
      <p:grpSp>
        <p:nvGrpSpPr>
          <p:cNvPr id="59" name="Grupo 58">
            <a:extLst>
              <a:ext uri="{FF2B5EF4-FFF2-40B4-BE49-F238E27FC236}">
                <a16:creationId xmlns:a16="http://schemas.microsoft.com/office/drawing/2014/main" id="{73A1DA62-488A-4E8D-9CFC-1A7D1644A76B}"/>
              </a:ext>
            </a:extLst>
          </p:cNvPr>
          <p:cNvGrpSpPr/>
          <p:nvPr/>
        </p:nvGrpSpPr>
        <p:grpSpPr>
          <a:xfrm>
            <a:off x="740964" y="2924027"/>
            <a:ext cx="10710071" cy="2453261"/>
            <a:chOff x="740964" y="3852809"/>
            <a:chExt cx="10710071" cy="2453261"/>
          </a:xfrm>
        </p:grpSpPr>
        <p:grpSp>
          <p:nvGrpSpPr>
            <p:cNvPr id="54" name="Grupo 53">
              <a:extLst>
                <a:ext uri="{FF2B5EF4-FFF2-40B4-BE49-F238E27FC236}">
                  <a16:creationId xmlns:a16="http://schemas.microsoft.com/office/drawing/2014/main" id="{6C7A9548-569E-4175-90EF-F55B75667DA1}"/>
                </a:ext>
              </a:extLst>
            </p:cNvPr>
            <p:cNvGrpSpPr/>
            <p:nvPr/>
          </p:nvGrpSpPr>
          <p:grpSpPr>
            <a:xfrm>
              <a:off x="740964" y="3852809"/>
              <a:ext cx="10710071" cy="2453261"/>
              <a:chOff x="817533" y="2459712"/>
              <a:chExt cx="10710071" cy="4195481"/>
            </a:xfrm>
          </p:grpSpPr>
          <p:sp>
            <p:nvSpPr>
              <p:cNvPr id="40" name="Rectángulo 39">
                <a:extLst>
                  <a:ext uri="{FF2B5EF4-FFF2-40B4-BE49-F238E27FC236}">
                    <a16:creationId xmlns:a16="http://schemas.microsoft.com/office/drawing/2014/main" id="{7AA41172-A083-4A73-B1E7-0105777262FF}"/>
                  </a:ext>
                </a:extLst>
              </p:cNvPr>
              <p:cNvSpPr/>
              <p:nvPr/>
            </p:nvSpPr>
            <p:spPr>
              <a:xfrm>
                <a:off x="817533" y="2459712"/>
                <a:ext cx="10710071" cy="419548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cxnSp>
            <p:nvCxnSpPr>
              <p:cNvPr id="48" name="Conector recto 47">
                <a:extLst>
                  <a:ext uri="{FF2B5EF4-FFF2-40B4-BE49-F238E27FC236}">
                    <a16:creationId xmlns:a16="http://schemas.microsoft.com/office/drawing/2014/main" id="{33ED8145-67B7-4E75-BFB0-C23807CE7872}"/>
                  </a:ext>
                </a:extLst>
              </p:cNvPr>
              <p:cNvCxnSpPr>
                <a:cxnSpLocks/>
              </p:cNvCxnSpPr>
              <p:nvPr/>
            </p:nvCxnSpPr>
            <p:spPr>
              <a:xfrm>
                <a:off x="4099389" y="3924915"/>
                <a:ext cx="0" cy="27302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5533A27B-DBF7-4CFE-A0AC-10D1136415CC}"/>
                  </a:ext>
                </a:extLst>
              </p:cNvPr>
              <p:cNvCxnSpPr>
                <a:cxnSpLocks/>
              </p:cNvCxnSpPr>
              <p:nvPr/>
            </p:nvCxnSpPr>
            <p:spPr>
              <a:xfrm>
                <a:off x="7931649" y="3924915"/>
                <a:ext cx="0" cy="2730278"/>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34" name="Gráfico 33">
              <a:extLst>
                <a:ext uri="{FF2B5EF4-FFF2-40B4-BE49-F238E27FC236}">
                  <a16:creationId xmlns:a16="http://schemas.microsoft.com/office/drawing/2014/main" id="{D25CB530-97A1-43F2-AE10-911B872875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34225" y="5137478"/>
              <a:ext cx="3221420" cy="931687"/>
            </a:xfrm>
            <a:prstGeom prst="rect">
              <a:avLst/>
            </a:prstGeom>
          </p:spPr>
        </p:pic>
        <p:pic>
          <p:nvPicPr>
            <p:cNvPr id="29" name="Gráfico 28">
              <a:extLst>
                <a:ext uri="{FF2B5EF4-FFF2-40B4-BE49-F238E27FC236}">
                  <a16:creationId xmlns:a16="http://schemas.microsoft.com/office/drawing/2014/main" id="{97F0A123-1C85-4D71-B69F-264CA3C309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02789" y="4893087"/>
              <a:ext cx="1322381" cy="503207"/>
            </a:xfrm>
            <a:prstGeom prst="rect">
              <a:avLst/>
            </a:prstGeom>
          </p:spPr>
        </p:pic>
        <p:pic>
          <p:nvPicPr>
            <p:cNvPr id="33" name="Gráfico 32">
              <a:extLst>
                <a:ext uri="{FF2B5EF4-FFF2-40B4-BE49-F238E27FC236}">
                  <a16:creationId xmlns:a16="http://schemas.microsoft.com/office/drawing/2014/main" id="{199F3E5E-EE91-459D-8980-CFF38BDE2C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69450" y="5346444"/>
              <a:ext cx="1837287" cy="479801"/>
            </a:xfrm>
            <a:prstGeom prst="rect">
              <a:avLst/>
            </a:prstGeom>
          </p:spPr>
        </p:pic>
        <p:pic>
          <p:nvPicPr>
            <p:cNvPr id="25" name="Gráfico 24">
              <a:extLst>
                <a:ext uri="{FF2B5EF4-FFF2-40B4-BE49-F238E27FC236}">
                  <a16:creationId xmlns:a16="http://schemas.microsoft.com/office/drawing/2014/main" id="{3FC026D5-4BB1-4C9F-938A-1C2E2B97781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69450" y="5924128"/>
              <a:ext cx="3019238" cy="222347"/>
            </a:xfrm>
            <a:prstGeom prst="rect">
              <a:avLst/>
            </a:prstGeom>
          </p:spPr>
        </p:pic>
        <p:pic>
          <p:nvPicPr>
            <p:cNvPr id="7" name="Gráfico 6">
              <a:extLst>
                <a:ext uri="{FF2B5EF4-FFF2-40B4-BE49-F238E27FC236}">
                  <a16:creationId xmlns:a16="http://schemas.microsoft.com/office/drawing/2014/main" id="{EA1A2821-C5DA-4A10-8B04-A09D74FEDD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7464" y="6042126"/>
              <a:ext cx="3019238" cy="222347"/>
            </a:xfrm>
            <a:prstGeom prst="rect">
              <a:avLst/>
            </a:prstGeom>
          </p:spPr>
        </p:pic>
        <p:pic>
          <p:nvPicPr>
            <p:cNvPr id="9" name="Gráfico 8">
              <a:extLst>
                <a:ext uri="{FF2B5EF4-FFF2-40B4-BE49-F238E27FC236}">
                  <a16:creationId xmlns:a16="http://schemas.microsoft.com/office/drawing/2014/main" id="{445BA00D-7675-4873-8D63-78C90E65D9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6191" y="5370548"/>
              <a:ext cx="1322381" cy="503207"/>
            </a:xfrm>
            <a:prstGeom prst="rect">
              <a:avLst/>
            </a:prstGeom>
          </p:spPr>
        </p:pic>
        <p:pic>
          <p:nvPicPr>
            <p:cNvPr id="11" name="Gráfico 10">
              <a:extLst>
                <a:ext uri="{FF2B5EF4-FFF2-40B4-BE49-F238E27FC236}">
                  <a16:creationId xmlns:a16="http://schemas.microsoft.com/office/drawing/2014/main" id="{DCB474E2-3DF4-4BC4-8A4C-5EF8A152BAE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6191" y="4787490"/>
              <a:ext cx="1661750" cy="479801"/>
            </a:xfrm>
            <a:prstGeom prst="rect">
              <a:avLst/>
            </a:prstGeom>
          </p:spPr>
        </p:pic>
        <p:pic>
          <p:nvPicPr>
            <p:cNvPr id="36" name="Gráfico 35">
              <a:extLst>
                <a:ext uri="{FF2B5EF4-FFF2-40B4-BE49-F238E27FC236}">
                  <a16:creationId xmlns:a16="http://schemas.microsoft.com/office/drawing/2014/main" id="{95134F74-DEB3-4AD5-A68D-30BADED057C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7464" y="3932652"/>
              <a:ext cx="957807" cy="222348"/>
            </a:xfrm>
            <a:prstGeom prst="rect">
              <a:avLst/>
            </a:prstGeom>
          </p:spPr>
        </p:pic>
        <p:cxnSp>
          <p:nvCxnSpPr>
            <p:cNvPr id="42" name="Conector recto 41">
              <a:extLst>
                <a:ext uri="{FF2B5EF4-FFF2-40B4-BE49-F238E27FC236}">
                  <a16:creationId xmlns:a16="http://schemas.microsoft.com/office/drawing/2014/main" id="{480F20D1-2337-4654-B414-B711A347CBD6}"/>
                </a:ext>
              </a:extLst>
            </p:cNvPr>
            <p:cNvCxnSpPr>
              <a:cxnSpLocks/>
            </p:cNvCxnSpPr>
            <p:nvPr/>
          </p:nvCxnSpPr>
          <p:spPr>
            <a:xfrm>
              <a:off x="740964" y="4709570"/>
              <a:ext cx="10710071" cy="0"/>
            </a:xfrm>
            <a:prstGeom prst="line">
              <a:avLst/>
            </a:prstGeom>
          </p:spPr>
          <p:style>
            <a:lnRef idx="1">
              <a:schemeClr val="accent1"/>
            </a:lnRef>
            <a:fillRef idx="0">
              <a:schemeClr val="accent1"/>
            </a:fillRef>
            <a:effectRef idx="0">
              <a:schemeClr val="accent1"/>
            </a:effectRef>
            <a:fontRef idx="minor">
              <a:schemeClr val="tx1"/>
            </a:fontRef>
          </p:style>
        </p:cxnSp>
        <p:pic>
          <p:nvPicPr>
            <p:cNvPr id="56" name="Gráfico 55">
              <a:extLst>
                <a:ext uri="{FF2B5EF4-FFF2-40B4-BE49-F238E27FC236}">
                  <a16:creationId xmlns:a16="http://schemas.microsoft.com/office/drawing/2014/main" id="{9E617B80-4635-4EE6-B21E-078C07F0A87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07464" y="4350359"/>
              <a:ext cx="1198096" cy="222327"/>
            </a:xfrm>
            <a:prstGeom prst="rect">
              <a:avLst/>
            </a:prstGeom>
          </p:spPr>
        </p:pic>
      </p:grpSp>
      <p:sp>
        <p:nvSpPr>
          <p:cNvPr id="4" name="Marcador de número de diapositiva 3">
            <a:extLst>
              <a:ext uri="{FF2B5EF4-FFF2-40B4-BE49-F238E27FC236}">
                <a16:creationId xmlns:a16="http://schemas.microsoft.com/office/drawing/2014/main" id="{B311A9B7-DC96-4B92-A485-AAA8DBC1455E}"/>
              </a:ext>
            </a:extLst>
          </p:cNvPr>
          <p:cNvSpPr>
            <a:spLocks noGrp="1"/>
          </p:cNvSpPr>
          <p:nvPr>
            <p:ph type="sldNum" sz="quarter" idx="12"/>
          </p:nvPr>
        </p:nvSpPr>
        <p:spPr/>
        <p:txBody>
          <a:bodyPr/>
          <a:lstStyle/>
          <a:p>
            <a:fld id="{A9EE5FD8-32AF-4EA8-9289-91CC9F0E55FD}" type="slidenum">
              <a:rPr lang="es-CL" smtClean="0"/>
              <a:t>53</a:t>
            </a:fld>
            <a:endParaRPr lang="es-CL"/>
          </a:p>
        </p:txBody>
      </p:sp>
    </p:spTree>
    <p:extLst>
      <p:ext uri="{BB962C8B-B14F-4D97-AF65-F5344CB8AC3E}">
        <p14:creationId xmlns:p14="http://schemas.microsoft.com/office/powerpoint/2010/main" val="25941334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7CE70BC5-E5F2-4D44-A1AC-1D79DDB60887}"/>
              </a:ext>
            </a:extLst>
          </p:cNvPr>
          <p:cNvSpPr/>
          <p:nvPr/>
        </p:nvSpPr>
        <p:spPr>
          <a:xfrm>
            <a:off x="1462908" y="3053788"/>
            <a:ext cx="8947150" cy="22345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6" name="Marcador de contenido 5">
            <a:extLst>
              <a:ext uri="{FF2B5EF4-FFF2-40B4-BE49-F238E27FC236}">
                <a16:creationId xmlns:a16="http://schemas.microsoft.com/office/drawing/2014/main" id="{6BE2A5CF-D447-42B7-AE1E-450170EDEB43}"/>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62908" y="3053787"/>
            <a:ext cx="8947150" cy="2234557"/>
          </a:xfrm>
        </p:spPr>
      </p:pic>
      <p:sp>
        <p:nvSpPr>
          <p:cNvPr id="2" name="Título 1">
            <a:extLst>
              <a:ext uri="{FF2B5EF4-FFF2-40B4-BE49-F238E27FC236}">
                <a16:creationId xmlns:a16="http://schemas.microsoft.com/office/drawing/2014/main" id="{17208E89-C9B3-4FAD-838A-C8ACDD6B513F}"/>
              </a:ext>
            </a:extLst>
          </p:cNvPr>
          <p:cNvSpPr>
            <a:spLocks noGrp="1"/>
          </p:cNvSpPr>
          <p:nvPr>
            <p:ph type="title"/>
          </p:nvPr>
        </p:nvSpPr>
        <p:spPr/>
        <p:txBody>
          <a:bodyPr/>
          <a:lstStyle/>
          <a:p>
            <a:r>
              <a:rPr lang="es-CL" dirty="0"/>
              <a:t>Representación problema monoobjetivo</a:t>
            </a:r>
          </a:p>
        </p:txBody>
      </p:sp>
      <p:sp>
        <p:nvSpPr>
          <p:cNvPr id="10" name="Marcador de contenido 2">
            <a:extLst>
              <a:ext uri="{FF2B5EF4-FFF2-40B4-BE49-F238E27FC236}">
                <a16:creationId xmlns:a16="http://schemas.microsoft.com/office/drawing/2014/main" id="{223B307F-01F5-4CA4-BCC9-A4FA1D7CBA09}"/>
              </a:ext>
            </a:extLst>
          </p:cNvPr>
          <p:cNvSpPr txBox="1">
            <a:spLocks/>
          </p:cNvSpPr>
          <p:nvPr/>
        </p:nvSpPr>
        <p:spPr>
          <a:xfrm>
            <a:off x="1103312" y="2052918"/>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s-MX" dirty="0"/>
              <a:t> Problema de diseño de RDA basado en el costo de tuberías</a:t>
            </a:r>
          </a:p>
        </p:txBody>
      </p:sp>
      <p:sp>
        <p:nvSpPr>
          <p:cNvPr id="3" name="Marcador de número de diapositiva 2">
            <a:extLst>
              <a:ext uri="{FF2B5EF4-FFF2-40B4-BE49-F238E27FC236}">
                <a16:creationId xmlns:a16="http://schemas.microsoft.com/office/drawing/2014/main" id="{429A5396-FDE4-48D1-891F-E0005B4A997B}"/>
              </a:ext>
            </a:extLst>
          </p:cNvPr>
          <p:cNvSpPr>
            <a:spLocks noGrp="1"/>
          </p:cNvSpPr>
          <p:nvPr>
            <p:ph type="sldNum" sz="quarter" idx="12"/>
          </p:nvPr>
        </p:nvSpPr>
        <p:spPr/>
        <p:txBody>
          <a:bodyPr/>
          <a:lstStyle/>
          <a:p>
            <a:fld id="{A9EE5FD8-32AF-4EA8-9289-91CC9F0E55FD}" type="slidenum">
              <a:rPr lang="es-CL" smtClean="0"/>
              <a:t>54</a:t>
            </a:fld>
            <a:endParaRPr lang="es-CL"/>
          </a:p>
        </p:txBody>
      </p:sp>
    </p:spTree>
    <p:extLst>
      <p:ext uri="{BB962C8B-B14F-4D97-AF65-F5344CB8AC3E}">
        <p14:creationId xmlns:p14="http://schemas.microsoft.com/office/powerpoint/2010/main" val="21994327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259E34BB-1AEB-4F6D-8ADE-11F13ADE1FAC}"/>
              </a:ext>
            </a:extLst>
          </p:cNvPr>
          <p:cNvSpPr/>
          <p:nvPr/>
        </p:nvSpPr>
        <p:spPr>
          <a:xfrm>
            <a:off x="3005458" y="2437919"/>
            <a:ext cx="6195317" cy="42124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Título 1">
            <a:extLst>
              <a:ext uri="{FF2B5EF4-FFF2-40B4-BE49-F238E27FC236}">
                <a16:creationId xmlns:a16="http://schemas.microsoft.com/office/drawing/2014/main" id="{17208E89-C9B3-4FAD-838A-C8ACDD6B513F}"/>
              </a:ext>
            </a:extLst>
          </p:cNvPr>
          <p:cNvSpPr>
            <a:spLocks noGrp="1"/>
          </p:cNvSpPr>
          <p:nvPr>
            <p:ph type="title"/>
          </p:nvPr>
        </p:nvSpPr>
        <p:spPr/>
        <p:txBody>
          <a:bodyPr/>
          <a:lstStyle/>
          <a:p>
            <a:r>
              <a:rPr lang="es-CL" dirty="0"/>
              <a:t>Representación problema multiobjetivo</a:t>
            </a:r>
          </a:p>
        </p:txBody>
      </p:sp>
      <p:pic>
        <p:nvPicPr>
          <p:cNvPr id="8" name="Marcador de contenido 7">
            <a:extLst>
              <a:ext uri="{FF2B5EF4-FFF2-40B4-BE49-F238E27FC236}">
                <a16:creationId xmlns:a16="http://schemas.microsoft.com/office/drawing/2014/main" id="{B26938EE-A31C-4DE6-B487-44CC2A007AB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05084" y="2456274"/>
            <a:ext cx="6181831" cy="4195762"/>
          </a:xfrm>
        </p:spPr>
      </p:pic>
      <p:sp>
        <p:nvSpPr>
          <p:cNvPr id="10" name="Marcador de contenido 2">
            <a:extLst>
              <a:ext uri="{FF2B5EF4-FFF2-40B4-BE49-F238E27FC236}">
                <a16:creationId xmlns:a16="http://schemas.microsoft.com/office/drawing/2014/main" id="{BCC83449-08E5-4FFB-9280-6362A17F9F9A}"/>
              </a:ext>
            </a:extLst>
          </p:cNvPr>
          <p:cNvSpPr txBox="1">
            <a:spLocks/>
          </p:cNvSpPr>
          <p:nvPr/>
        </p:nvSpPr>
        <p:spPr>
          <a:xfrm>
            <a:off x="1103312" y="2052918"/>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s-MX" dirty="0"/>
              <a:t> Problema de operación basado en el Régimen de bombeo.</a:t>
            </a:r>
          </a:p>
        </p:txBody>
      </p:sp>
      <p:sp>
        <p:nvSpPr>
          <p:cNvPr id="3" name="Marcador de número de diapositiva 2">
            <a:extLst>
              <a:ext uri="{FF2B5EF4-FFF2-40B4-BE49-F238E27FC236}">
                <a16:creationId xmlns:a16="http://schemas.microsoft.com/office/drawing/2014/main" id="{06C7F7AE-A187-4818-B7B2-133E294D7ED7}"/>
              </a:ext>
            </a:extLst>
          </p:cNvPr>
          <p:cNvSpPr>
            <a:spLocks noGrp="1"/>
          </p:cNvSpPr>
          <p:nvPr>
            <p:ph type="sldNum" sz="quarter" idx="12"/>
          </p:nvPr>
        </p:nvSpPr>
        <p:spPr/>
        <p:txBody>
          <a:bodyPr/>
          <a:lstStyle/>
          <a:p>
            <a:fld id="{A9EE5FD8-32AF-4EA8-9289-91CC9F0E55FD}" type="slidenum">
              <a:rPr lang="es-CL" smtClean="0"/>
              <a:t>55</a:t>
            </a:fld>
            <a:endParaRPr lang="es-CL"/>
          </a:p>
        </p:txBody>
      </p:sp>
    </p:spTree>
    <p:extLst>
      <p:ext uri="{BB962C8B-B14F-4D97-AF65-F5344CB8AC3E}">
        <p14:creationId xmlns:p14="http://schemas.microsoft.com/office/powerpoint/2010/main" val="29422337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0432C7-7EE0-44F8-A3D1-80B188C8F979}"/>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r>
              <a:rPr lang="en-US" sz="8000" b="0" i="0" kern="1200" dirty="0" err="1">
                <a:solidFill>
                  <a:schemeClr val="tx2"/>
                </a:solidFill>
                <a:latin typeface="+mj-lt"/>
                <a:ea typeface="+mj-ea"/>
                <a:cs typeface="+mj-cs"/>
              </a:rPr>
              <a:t>Anexos</a:t>
            </a:r>
            <a:endParaRPr lang="en-US" sz="8000" b="0" i="0" kern="1200" dirty="0">
              <a:solidFill>
                <a:schemeClr val="tx2"/>
              </a:solidFill>
              <a:latin typeface="+mj-lt"/>
              <a:ea typeface="+mj-ea"/>
              <a:cs typeface="+mj-cs"/>
            </a:endParaRPr>
          </a:p>
        </p:txBody>
      </p:sp>
      <p:sp>
        <p:nvSpPr>
          <p:cNvPr id="3" name="Marcador de número de diapositiva 2">
            <a:extLst>
              <a:ext uri="{FF2B5EF4-FFF2-40B4-BE49-F238E27FC236}">
                <a16:creationId xmlns:a16="http://schemas.microsoft.com/office/drawing/2014/main" id="{8AED091F-9448-4100-9799-6FDA63D1026A}"/>
              </a:ext>
            </a:extLst>
          </p:cNvPr>
          <p:cNvSpPr>
            <a:spLocks noGrp="1"/>
          </p:cNvSpPr>
          <p:nvPr>
            <p:ph type="sldNum" sz="quarter" idx="12"/>
          </p:nvPr>
        </p:nvSpPr>
        <p:spPr/>
        <p:txBody>
          <a:bodyPr/>
          <a:lstStyle/>
          <a:p>
            <a:fld id="{A9EE5FD8-32AF-4EA8-9289-91CC9F0E55FD}" type="slidenum">
              <a:rPr lang="es-CL" smtClean="0"/>
              <a:t>56</a:t>
            </a:fld>
            <a:endParaRPr lang="es-CL"/>
          </a:p>
        </p:txBody>
      </p:sp>
    </p:spTree>
    <p:extLst>
      <p:ext uri="{BB962C8B-B14F-4D97-AF65-F5344CB8AC3E}">
        <p14:creationId xmlns:p14="http://schemas.microsoft.com/office/powerpoint/2010/main" val="2552725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6EF16D-513E-4D98-8920-2080AA087D7E}"/>
              </a:ext>
            </a:extLst>
          </p:cNvPr>
          <p:cNvSpPr>
            <a:spLocks noGrp="1"/>
          </p:cNvSpPr>
          <p:nvPr>
            <p:ph type="title"/>
          </p:nvPr>
        </p:nvSpPr>
        <p:spPr/>
        <p:txBody>
          <a:bodyPr/>
          <a:lstStyle/>
          <a:p>
            <a:r>
              <a:rPr lang="es-CL" dirty="0">
                <a:latin typeface="Times New Roman" panose="02020603050405020304" pitchFamily="18" charset="0"/>
                <a:cs typeface="Times New Roman" panose="02020603050405020304" pitchFamily="18" charset="0"/>
              </a:rPr>
              <a:t>Objetivos</a:t>
            </a:r>
          </a:p>
        </p:txBody>
      </p:sp>
      <p:sp>
        <p:nvSpPr>
          <p:cNvPr id="3" name="Marcador de contenido 2">
            <a:extLst>
              <a:ext uri="{FF2B5EF4-FFF2-40B4-BE49-F238E27FC236}">
                <a16:creationId xmlns:a16="http://schemas.microsoft.com/office/drawing/2014/main" id="{6E5DE166-8251-4412-A2C5-F6E1D4754B0C}"/>
              </a:ext>
            </a:extLst>
          </p:cNvPr>
          <p:cNvSpPr>
            <a:spLocks noGrp="1"/>
          </p:cNvSpPr>
          <p:nvPr>
            <p:ph idx="1"/>
          </p:nvPr>
        </p:nvSpPr>
        <p:spPr/>
        <p:txBody>
          <a:bodyPr>
            <a:normAutofit lnSpcReduction="10000"/>
          </a:bodyPr>
          <a:lstStyle/>
          <a:p>
            <a:r>
              <a:rPr lang="es-MX" dirty="0">
                <a:latin typeface="Times New Roman" panose="02020603050405020304" pitchFamily="18" charset="0"/>
                <a:cs typeface="Times New Roman" panose="02020603050405020304" pitchFamily="18" charset="0"/>
              </a:rPr>
              <a:t>Objetivo general</a:t>
            </a:r>
          </a:p>
          <a:p>
            <a:pPr lvl="1"/>
            <a:r>
              <a:rPr lang="es-MX" dirty="0"/>
              <a:t>Diseñar y desarrollar una aplicación extensible de escritorio para optimizar el diseño y operación de una red de distribución de agua.</a:t>
            </a:r>
            <a:endParaRPr lang="es-MX" dirty="0">
              <a:latin typeface="Times New Roman" panose="02020603050405020304" pitchFamily="18" charset="0"/>
              <a:cs typeface="Times New Roman" panose="02020603050405020304" pitchFamily="18" charset="0"/>
            </a:endParaRPr>
          </a:p>
          <a:p>
            <a:r>
              <a:rPr lang="es-MX" dirty="0">
                <a:latin typeface="Times New Roman" panose="02020603050405020304" pitchFamily="18" charset="0"/>
                <a:cs typeface="Times New Roman" panose="02020603050405020304" pitchFamily="18" charset="0"/>
              </a:rPr>
              <a:t>Objetivos específicos</a:t>
            </a:r>
          </a:p>
          <a:p>
            <a:pPr lvl="1"/>
            <a:r>
              <a:rPr lang="es-MX" dirty="0"/>
              <a:t>Diseñar software orientado a la optimización de RDA basado en la arquitectura lógica del </a:t>
            </a:r>
            <a:r>
              <a:rPr lang="es-MX" dirty="0" err="1"/>
              <a:t>framework</a:t>
            </a:r>
            <a:r>
              <a:rPr lang="es-MX" dirty="0"/>
              <a:t> multiobjetivo </a:t>
            </a:r>
            <a:r>
              <a:rPr lang="es-MX" dirty="0" err="1"/>
              <a:t>Jmetal</a:t>
            </a:r>
            <a:r>
              <a:rPr lang="es-MX" dirty="0"/>
              <a:t>.</a:t>
            </a:r>
          </a:p>
          <a:p>
            <a:pPr lvl="1"/>
            <a:r>
              <a:rPr lang="es-MX" dirty="0"/>
              <a:t>Implementar un algoritmo metaheurístico de optimización monoobjetivo para aplicar al problema de diseño de RDA.</a:t>
            </a:r>
          </a:p>
          <a:p>
            <a:pPr lvl="1"/>
            <a:r>
              <a:rPr lang="es-MX" dirty="0"/>
              <a:t>Implementar un algoritmo metaheurístico de optimización multiobjetivo para aplicar al problema de Régimen de bombeo en RDA.</a:t>
            </a:r>
            <a:endParaRPr lang="es-MX" dirty="0">
              <a:latin typeface="Times New Roman" panose="02020603050405020304" pitchFamily="18" charset="0"/>
              <a:cs typeface="Times New Roman" panose="02020603050405020304" pitchFamily="18" charset="0"/>
            </a:endParaRPr>
          </a:p>
          <a:p>
            <a:pPr lvl="1"/>
            <a:r>
              <a:rPr lang="es-MX" dirty="0"/>
              <a:t>Diseñar e implementar la interfaz gráfica del sistema de optimización de redes de agua potable desarrollado durante este proyecto.</a:t>
            </a:r>
          </a:p>
          <a:p>
            <a:pPr lvl="1"/>
            <a:endParaRPr lang="es-MX" dirty="0">
              <a:latin typeface="Times New Roman" panose="02020603050405020304" pitchFamily="18" charset="0"/>
              <a:cs typeface="Times New Roman" panose="02020603050405020304" pitchFamily="18" charset="0"/>
            </a:endParaRPr>
          </a:p>
          <a:p>
            <a:endParaRPr lang="es-MX" dirty="0">
              <a:latin typeface="Times New Roman" panose="02020603050405020304" pitchFamily="18" charset="0"/>
              <a:cs typeface="Times New Roman" panose="02020603050405020304" pitchFamily="18" charset="0"/>
            </a:endParaRPr>
          </a:p>
          <a:p>
            <a:endParaRPr lang="es-CL" dirty="0">
              <a:latin typeface="Times New Roman" panose="02020603050405020304" pitchFamily="18" charset="0"/>
              <a:cs typeface="Times New Roman" panose="02020603050405020304" pitchFamily="18" charset="0"/>
            </a:endParaRPr>
          </a:p>
        </p:txBody>
      </p:sp>
      <p:sp>
        <p:nvSpPr>
          <p:cNvPr id="4" name="Marcador de número de diapositiva 3">
            <a:extLst>
              <a:ext uri="{FF2B5EF4-FFF2-40B4-BE49-F238E27FC236}">
                <a16:creationId xmlns:a16="http://schemas.microsoft.com/office/drawing/2014/main" id="{D50AFD12-72F0-40B0-A4B9-FD156C4636D6}"/>
              </a:ext>
            </a:extLst>
          </p:cNvPr>
          <p:cNvSpPr>
            <a:spLocks noGrp="1"/>
          </p:cNvSpPr>
          <p:nvPr>
            <p:ph type="sldNum" sz="quarter" idx="12"/>
          </p:nvPr>
        </p:nvSpPr>
        <p:spPr/>
        <p:txBody>
          <a:bodyPr/>
          <a:lstStyle/>
          <a:p>
            <a:fld id="{A9EE5FD8-32AF-4EA8-9289-91CC9F0E55FD}" type="slidenum">
              <a:rPr lang="es-CL" smtClean="0"/>
              <a:t>6</a:t>
            </a:fld>
            <a:endParaRPr lang="es-CL"/>
          </a:p>
        </p:txBody>
      </p:sp>
    </p:spTree>
    <p:extLst>
      <p:ext uri="{BB962C8B-B14F-4D97-AF65-F5344CB8AC3E}">
        <p14:creationId xmlns:p14="http://schemas.microsoft.com/office/powerpoint/2010/main" val="2392122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6494C1-4CC1-437A-B378-7E71771BC786}"/>
              </a:ext>
            </a:extLst>
          </p:cNvPr>
          <p:cNvSpPr>
            <a:spLocks noGrp="1"/>
          </p:cNvSpPr>
          <p:nvPr>
            <p:ph type="title"/>
          </p:nvPr>
        </p:nvSpPr>
        <p:spPr/>
        <p:txBody>
          <a:bodyPr/>
          <a:lstStyle/>
          <a:p>
            <a:r>
              <a:rPr lang="es-MX" dirty="0">
                <a:latin typeface="Times New Roman" panose="02020603050405020304" pitchFamily="18" charset="0"/>
                <a:cs typeface="Times New Roman" panose="02020603050405020304" pitchFamily="18" charset="0"/>
              </a:rPr>
              <a:t>Trabajo Relacionado</a:t>
            </a:r>
            <a:endParaRPr lang="es-CL"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CAFBBB14-AB01-43A9-9047-87796F7E9303}"/>
              </a:ext>
            </a:extLst>
          </p:cNvPr>
          <p:cNvSpPr>
            <a:spLocks noGrp="1"/>
          </p:cNvSpPr>
          <p:nvPr>
            <p:ph idx="1"/>
          </p:nvPr>
        </p:nvSpPr>
        <p:spPr>
          <a:xfrm>
            <a:off x="1103312" y="1507958"/>
            <a:ext cx="9147593" cy="4740441"/>
          </a:xfrm>
        </p:spPr>
        <p:txBody>
          <a:bodyPr>
            <a:normAutofit fontScale="85000" lnSpcReduction="20000"/>
          </a:bodyPr>
          <a:lstStyle/>
          <a:p>
            <a:r>
              <a:rPr lang="es-CL" dirty="0" err="1">
                <a:latin typeface="Times New Roman" panose="02020603050405020304" pitchFamily="18" charset="0"/>
                <a:cs typeface="Times New Roman" panose="02020603050405020304" pitchFamily="18" charset="0"/>
              </a:rPr>
              <a:t>Magmoredes</a:t>
            </a:r>
            <a:r>
              <a:rPr lang="es-CL" dirty="0">
                <a:latin typeface="Times New Roman" panose="02020603050405020304" pitchFamily="18" charset="0"/>
                <a:cs typeface="Times New Roman" panose="02020603050405020304" pitchFamily="18" charset="0"/>
              </a:rPr>
              <a:t>: </a:t>
            </a:r>
          </a:p>
          <a:p>
            <a:pPr lvl="1"/>
            <a:r>
              <a:rPr lang="es-CL" dirty="0" err="1">
                <a:latin typeface="Times New Roman" panose="02020603050405020304" pitchFamily="18" charset="0"/>
                <a:cs typeface="Times New Roman" panose="02020603050405020304" pitchFamily="18" charset="0"/>
              </a:rPr>
              <a:t>Micro-algoritmos</a:t>
            </a:r>
            <a:r>
              <a:rPr lang="es-CL" dirty="0">
                <a:latin typeface="Times New Roman" panose="02020603050405020304" pitchFamily="18" charset="0"/>
                <a:cs typeface="Times New Roman" panose="02020603050405020304" pitchFamily="18" charset="0"/>
              </a:rPr>
              <a:t> genéticos multiobjetivo</a:t>
            </a:r>
          </a:p>
          <a:p>
            <a:pPr lvl="1"/>
            <a:r>
              <a:rPr lang="es-MX" dirty="0">
                <a:latin typeface="Times New Roman" panose="02020603050405020304" pitchFamily="18" charset="0"/>
                <a:cs typeface="Times New Roman" panose="02020603050405020304" pitchFamily="18" charset="0"/>
              </a:rPr>
              <a:t>Optimización de los costo y la confiabilidad final de la red</a:t>
            </a:r>
            <a:endParaRPr lang="es-CL" dirty="0">
              <a:latin typeface="Times New Roman" panose="02020603050405020304" pitchFamily="18" charset="0"/>
              <a:cs typeface="Times New Roman" panose="02020603050405020304" pitchFamily="18" charset="0"/>
            </a:endParaRPr>
          </a:p>
          <a:p>
            <a:endParaRPr lang="es-CL" dirty="0">
              <a:latin typeface="Times New Roman" panose="02020603050405020304" pitchFamily="18" charset="0"/>
              <a:cs typeface="Times New Roman" panose="02020603050405020304" pitchFamily="18" charset="0"/>
            </a:endParaRPr>
          </a:p>
          <a:p>
            <a:r>
              <a:rPr lang="es-CL" dirty="0" err="1">
                <a:latin typeface="Times New Roman" panose="02020603050405020304" pitchFamily="18" charset="0"/>
                <a:cs typeface="Times New Roman" panose="02020603050405020304" pitchFamily="18" charset="0"/>
              </a:rPr>
              <a:t>WaterGEMS</a:t>
            </a:r>
            <a:r>
              <a:rPr lang="es-CL" dirty="0">
                <a:latin typeface="Times New Roman" panose="02020603050405020304" pitchFamily="18" charset="0"/>
                <a:cs typeface="Times New Roman" panose="02020603050405020304" pitchFamily="18" charset="0"/>
              </a:rPr>
              <a:t>:</a:t>
            </a:r>
          </a:p>
          <a:p>
            <a:pPr lvl="1"/>
            <a:r>
              <a:rPr lang="es-MX" dirty="0">
                <a:latin typeface="Times New Roman" panose="02020603050405020304" pitchFamily="18" charset="0"/>
                <a:cs typeface="Times New Roman" panose="02020603050405020304" pitchFamily="18" charset="0"/>
              </a:rPr>
              <a:t>Construcción de modelos </a:t>
            </a:r>
            <a:r>
              <a:rPr lang="es-CL" dirty="0">
                <a:latin typeface="Times New Roman" panose="02020603050405020304" pitchFamily="18" charset="0"/>
                <a:cs typeface="Times New Roman" panose="02020603050405020304" pitchFamily="18" charset="0"/>
              </a:rPr>
              <a:t>geoespaciales, optimización de diseño, ciclos de bombeo, calibración automática del modelo; </a:t>
            </a:r>
            <a:r>
              <a:rPr lang="es-MX" dirty="0">
                <a:latin typeface="Times New Roman" panose="02020603050405020304" pitchFamily="18" charset="0"/>
                <a:cs typeface="Times New Roman" panose="02020603050405020304" pitchFamily="18" charset="0"/>
              </a:rPr>
              <a:t>y la gestión de activos.</a:t>
            </a:r>
          </a:p>
          <a:p>
            <a:pPr lvl="1"/>
            <a:r>
              <a:rPr lang="es-MX" dirty="0">
                <a:latin typeface="Times New Roman" panose="02020603050405020304" pitchFamily="18" charset="0"/>
                <a:cs typeface="Times New Roman" panose="02020603050405020304" pitchFamily="18" charset="0"/>
              </a:rPr>
              <a:t>No permite la adición de nuevos algoritmos</a:t>
            </a:r>
          </a:p>
          <a:p>
            <a:pPr lvl="1"/>
            <a:r>
              <a:rPr lang="es-CL" dirty="0">
                <a:latin typeface="Times New Roman" panose="02020603050405020304" pitchFamily="18" charset="0"/>
                <a:cs typeface="Times New Roman" panose="02020603050405020304" pitchFamily="18" charset="0"/>
              </a:rPr>
              <a:t>Incorpora algunos algoritmos predefinidos para resolver ciertos problema</a:t>
            </a:r>
          </a:p>
          <a:p>
            <a:pPr lvl="1"/>
            <a:r>
              <a:rPr lang="es-CL" dirty="0">
                <a:latin typeface="Times New Roman" panose="02020603050405020304" pitchFamily="18" charset="0"/>
                <a:cs typeface="Times New Roman" panose="02020603050405020304" pitchFamily="18" charset="0"/>
              </a:rPr>
              <a:t>Permite conexiones a datos externos</a:t>
            </a:r>
          </a:p>
          <a:p>
            <a:endParaRPr lang="es-CL" dirty="0">
              <a:latin typeface="Times New Roman" panose="02020603050405020304" pitchFamily="18" charset="0"/>
              <a:cs typeface="Times New Roman" panose="02020603050405020304" pitchFamily="18" charset="0"/>
            </a:endParaRPr>
          </a:p>
          <a:p>
            <a:r>
              <a:rPr lang="es-CL" dirty="0">
                <a:latin typeface="Times New Roman" panose="02020603050405020304" pitchFamily="18" charset="0"/>
                <a:cs typeface="Times New Roman" panose="02020603050405020304" pitchFamily="18" charset="0"/>
              </a:rPr>
              <a:t>EPANET: </a:t>
            </a:r>
          </a:p>
          <a:p>
            <a:pPr lvl="1"/>
            <a:r>
              <a:rPr lang="es-CL" dirty="0">
                <a:latin typeface="Times New Roman" panose="02020603050405020304" pitchFamily="18" charset="0"/>
                <a:cs typeface="Times New Roman" panose="02020603050405020304" pitchFamily="18" charset="0"/>
              </a:rPr>
              <a:t>Librería de simulación hidráulica (</a:t>
            </a:r>
            <a:r>
              <a:rPr lang="es-CL" dirty="0" err="1">
                <a:latin typeface="Times New Roman" panose="02020603050405020304" pitchFamily="18" charset="0"/>
                <a:cs typeface="Times New Roman" panose="02020603050405020304" pitchFamily="18" charset="0"/>
              </a:rPr>
              <a:t>dll</a:t>
            </a:r>
            <a:r>
              <a:rPr lang="es-CL" dirty="0">
                <a:latin typeface="Times New Roman" panose="02020603050405020304" pitchFamily="18" charset="0"/>
                <a:cs typeface="Times New Roman" panose="02020603050405020304" pitchFamily="18" charset="0"/>
              </a:rPr>
              <a:t>)</a:t>
            </a:r>
          </a:p>
          <a:p>
            <a:pPr lvl="1"/>
            <a:r>
              <a:rPr lang="es-CL" dirty="0">
                <a:latin typeface="Times New Roman" panose="02020603050405020304" pitchFamily="18" charset="0"/>
                <a:cs typeface="Times New Roman" panose="02020603050405020304" pitchFamily="18" charset="0"/>
              </a:rPr>
              <a:t>Permite mayor flexibilidad</a:t>
            </a:r>
          </a:p>
          <a:p>
            <a:pPr lvl="1"/>
            <a:r>
              <a:rPr lang="es-CL" dirty="0">
                <a:latin typeface="Times New Roman" panose="02020603050405020304" pitchFamily="18" charset="0"/>
                <a:cs typeface="Times New Roman" panose="02020603050405020304" pitchFamily="18" charset="0"/>
              </a:rPr>
              <a:t>Desarrollo toma mayor tiempo</a:t>
            </a:r>
          </a:p>
          <a:p>
            <a:pPr lvl="1"/>
            <a:endParaRPr lang="es-CL" dirty="0">
              <a:latin typeface="Times New Roman" panose="02020603050405020304" pitchFamily="18" charset="0"/>
              <a:cs typeface="Times New Roman" panose="02020603050405020304" pitchFamily="18" charset="0"/>
            </a:endParaRPr>
          </a:p>
          <a:p>
            <a:endParaRPr lang="es-CL" dirty="0">
              <a:latin typeface="Times New Roman" panose="02020603050405020304" pitchFamily="18" charset="0"/>
              <a:cs typeface="Times New Roman" panose="02020603050405020304" pitchFamily="18" charset="0"/>
            </a:endParaRPr>
          </a:p>
        </p:txBody>
      </p:sp>
      <p:sp>
        <p:nvSpPr>
          <p:cNvPr id="4" name="Marcador de número de diapositiva 3">
            <a:extLst>
              <a:ext uri="{FF2B5EF4-FFF2-40B4-BE49-F238E27FC236}">
                <a16:creationId xmlns:a16="http://schemas.microsoft.com/office/drawing/2014/main" id="{4967AD04-2031-4D9D-806D-2C7ADAAA5357}"/>
              </a:ext>
            </a:extLst>
          </p:cNvPr>
          <p:cNvSpPr>
            <a:spLocks noGrp="1"/>
          </p:cNvSpPr>
          <p:nvPr>
            <p:ph type="sldNum" sz="quarter" idx="12"/>
          </p:nvPr>
        </p:nvSpPr>
        <p:spPr/>
        <p:txBody>
          <a:bodyPr/>
          <a:lstStyle/>
          <a:p>
            <a:fld id="{A9EE5FD8-32AF-4EA8-9289-91CC9F0E55FD}" type="slidenum">
              <a:rPr lang="es-CL" smtClean="0"/>
              <a:t>7</a:t>
            </a:fld>
            <a:endParaRPr lang="es-CL"/>
          </a:p>
        </p:txBody>
      </p:sp>
    </p:spTree>
    <p:extLst>
      <p:ext uri="{BB962C8B-B14F-4D97-AF65-F5344CB8AC3E}">
        <p14:creationId xmlns:p14="http://schemas.microsoft.com/office/powerpoint/2010/main" val="1274690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3" name="Freeform: Shape 22">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6FF9A4F-165F-41E6-8511-C61F160CA42F}"/>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r>
              <a:rPr lang="en-US" sz="8000" b="0" i="0" kern="1200" dirty="0">
                <a:solidFill>
                  <a:schemeClr val="tx2"/>
                </a:solidFill>
                <a:latin typeface="Times New Roman" panose="02020603050405020304" pitchFamily="18" charset="0"/>
                <a:cs typeface="Times New Roman" panose="02020603050405020304" pitchFamily="18" charset="0"/>
              </a:rPr>
              <a:t>Marco </a:t>
            </a:r>
            <a:r>
              <a:rPr lang="en-US" sz="8000" b="0" i="0" kern="1200" dirty="0" err="1">
                <a:solidFill>
                  <a:schemeClr val="tx2"/>
                </a:solidFill>
                <a:latin typeface="Times New Roman" panose="02020603050405020304" pitchFamily="18" charset="0"/>
                <a:cs typeface="Times New Roman" panose="02020603050405020304" pitchFamily="18" charset="0"/>
              </a:rPr>
              <a:t>Teórico</a:t>
            </a:r>
            <a:r>
              <a:rPr lang="en-US" sz="8000" b="0" i="0" kern="1200" dirty="0">
                <a:solidFill>
                  <a:schemeClr val="tx2"/>
                </a:solidFill>
                <a:latin typeface="Times New Roman" panose="02020603050405020304" pitchFamily="18" charset="0"/>
                <a:cs typeface="Times New Roman" panose="02020603050405020304" pitchFamily="18" charset="0"/>
              </a:rPr>
              <a:t> (</a:t>
            </a:r>
            <a:r>
              <a:rPr lang="en-US" sz="8000" b="0" i="0" kern="1200" dirty="0" err="1">
                <a:solidFill>
                  <a:schemeClr val="tx2"/>
                </a:solidFill>
                <a:latin typeface="Times New Roman" panose="02020603050405020304" pitchFamily="18" charset="0"/>
                <a:cs typeface="Times New Roman" panose="02020603050405020304" pitchFamily="18" charset="0"/>
              </a:rPr>
              <a:t>Titulo</a:t>
            </a:r>
            <a:r>
              <a:rPr lang="en-US" sz="8000" dirty="0">
                <a:latin typeface="Times New Roman" panose="02020603050405020304" pitchFamily="18" charset="0"/>
                <a:cs typeface="Times New Roman" panose="02020603050405020304" pitchFamily="18" charset="0"/>
              </a:rPr>
              <a:t> por </a:t>
            </a:r>
            <a:r>
              <a:rPr lang="en-US" sz="8000" dirty="0" err="1">
                <a:latin typeface="Times New Roman" panose="02020603050405020304" pitchFamily="18" charset="0"/>
                <a:cs typeface="Times New Roman" panose="02020603050405020304" pitchFamily="18" charset="0"/>
              </a:rPr>
              <a:t>modificar</a:t>
            </a:r>
            <a:r>
              <a:rPr lang="en-US" sz="8000" b="0" i="0" kern="1200" dirty="0">
                <a:solidFill>
                  <a:schemeClr val="tx2"/>
                </a:solidFill>
                <a:latin typeface="Times New Roman" panose="02020603050405020304" pitchFamily="18" charset="0"/>
                <a:cs typeface="Times New Roman" panose="02020603050405020304" pitchFamily="18" charset="0"/>
              </a:rPr>
              <a:t>)</a:t>
            </a:r>
          </a:p>
        </p:txBody>
      </p:sp>
      <p:sp>
        <p:nvSpPr>
          <p:cNvPr id="3" name="Marcador de número de diapositiva 2">
            <a:extLst>
              <a:ext uri="{FF2B5EF4-FFF2-40B4-BE49-F238E27FC236}">
                <a16:creationId xmlns:a16="http://schemas.microsoft.com/office/drawing/2014/main" id="{5C96C649-609B-44B5-8A7D-05003B117B1A}"/>
              </a:ext>
            </a:extLst>
          </p:cNvPr>
          <p:cNvSpPr>
            <a:spLocks noGrp="1"/>
          </p:cNvSpPr>
          <p:nvPr>
            <p:ph type="sldNum" sz="quarter" idx="12"/>
          </p:nvPr>
        </p:nvSpPr>
        <p:spPr/>
        <p:txBody>
          <a:bodyPr/>
          <a:lstStyle/>
          <a:p>
            <a:fld id="{A9EE5FD8-32AF-4EA8-9289-91CC9F0E55FD}" type="slidenum">
              <a:rPr lang="es-CL" smtClean="0"/>
              <a:t>8</a:t>
            </a:fld>
            <a:endParaRPr lang="es-CL"/>
          </a:p>
        </p:txBody>
      </p:sp>
    </p:spTree>
    <p:extLst>
      <p:ext uri="{BB962C8B-B14F-4D97-AF65-F5344CB8AC3E}">
        <p14:creationId xmlns:p14="http://schemas.microsoft.com/office/powerpoint/2010/main" val="2440729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815279-6993-4CEE-B75E-4EEE30408640}"/>
              </a:ext>
            </a:extLst>
          </p:cNvPr>
          <p:cNvSpPr>
            <a:spLocks noGrp="1"/>
          </p:cNvSpPr>
          <p:nvPr>
            <p:ph type="title"/>
          </p:nvPr>
        </p:nvSpPr>
        <p:spPr>
          <a:xfrm>
            <a:off x="646111" y="452718"/>
            <a:ext cx="9221789" cy="1400530"/>
          </a:xfrm>
        </p:spPr>
        <p:txBody>
          <a:bodyPr/>
          <a:lstStyle/>
          <a:p>
            <a:r>
              <a:rPr lang="es-MX" dirty="0"/>
              <a:t>Problema de diseño de RDA basado en el costo de tuberías</a:t>
            </a:r>
            <a:endParaRPr lang="es-CL" dirty="0">
              <a:latin typeface="Times New Roman" panose="02020603050405020304" pitchFamily="18" charset="0"/>
              <a:cs typeface="Times New Roman" panose="02020603050405020304" pitchFamily="18" charset="0"/>
            </a:endParaRPr>
          </a:p>
        </p:txBody>
      </p:sp>
      <p:pic>
        <p:nvPicPr>
          <p:cNvPr id="5" name="Marcador de contenido 4">
            <a:extLst>
              <a:ext uri="{FF2B5EF4-FFF2-40B4-BE49-F238E27FC236}">
                <a16:creationId xmlns:a16="http://schemas.microsoft.com/office/drawing/2014/main" id="{1B3E9D7C-9776-498B-A704-045659CE0CC9}"/>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63800" y="3048517"/>
            <a:ext cx="6318566" cy="1111409"/>
          </a:xfrm>
        </p:spPr>
      </p:pic>
      <p:sp>
        <p:nvSpPr>
          <p:cNvPr id="3" name="Marcador de número de diapositiva 2">
            <a:extLst>
              <a:ext uri="{FF2B5EF4-FFF2-40B4-BE49-F238E27FC236}">
                <a16:creationId xmlns:a16="http://schemas.microsoft.com/office/drawing/2014/main" id="{00D8CC2C-F402-49FC-AE8D-4E12B37D8EDB}"/>
              </a:ext>
            </a:extLst>
          </p:cNvPr>
          <p:cNvSpPr>
            <a:spLocks noGrp="1"/>
          </p:cNvSpPr>
          <p:nvPr>
            <p:ph type="sldNum" sz="quarter" idx="12"/>
          </p:nvPr>
        </p:nvSpPr>
        <p:spPr/>
        <p:txBody>
          <a:bodyPr/>
          <a:lstStyle/>
          <a:p>
            <a:fld id="{A9EE5FD8-32AF-4EA8-9289-91CC9F0E55FD}" type="slidenum">
              <a:rPr lang="es-CL" smtClean="0"/>
              <a:t>9</a:t>
            </a:fld>
            <a:endParaRPr lang="es-CL"/>
          </a:p>
        </p:txBody>
      </p:sp>
    </p:spTree>
    <p:extLst>
      <p:ext uri="{BB962C8B-B14F-4D97-AF65-F5344CB8AC3E}">
        <p14:creationId xmlns:p14="http://schemas.microsoft.com/office/powerpoint/2010/main" val="40650276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Personalizado 1">
      <a:majorFont>
        <a:latin typeface="Times New Roman"/>
        <a:ea typeface=""/>
        <a:cs typeface=""/>
      </a:majorFont>
      <a:minorFont>
        <a:latin typeface="Times New Roman"/>
        <a:ea typeface=""/>
        <a:cs typeface=""/>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595</TotalTime>
  <Words>2407</Words>
  <Application>Microsoft Office PowerPoint</Application>
  <PresentationFormat>Panorámica</PresentationFormat>
  <Paragraphs>466</Paragraphs>
  <Slides>56</Slides>
  <Notes>36</Notes>
  <HiddenSlides>1</HiddenSlides>
  <MMClips>0</MMClips>
  <ScaleCrop>false</ScaleCrop>
  <HeadingPairs>
    <vt:vector size="8" baseType="variant">
      <vt:variant>
        <vt:lpstr>Fuentes usadas</vt:lpstr>
      </vt:variant>
      <vt:variant>
        <vt:i4>8</vt:i4>
      </vt:variant>
      <vt:variant>
        <vt:lpstr>Tema</vt:lpstr>
      </vt:variant>
      <vt:variant>
        <vt:i4>2</vt:i4>
      </vt:variant>
      <vt:variant>
        <vt:lpstr>Servidores OLE incrustados</vt:lpstr>
      </vt:variant>
      <vt:variant>
        <vt:i4>1</vt:i4>
      </vt:variant>
      <vt:variant>
        <vt:lpstr>Títulos de diapositiva</vt:lpstr>
      </vt:variant>
      <vt:variant>
        <vt:i4>56</vt:i4>
      </vt:variant>
    </vt:vector>
  </HeadingPairs>
  <TitlesOfParts>
    <vt:vector size="67" baseType="lpstr">
      <vt:lpstr>Arial</vt:lpstr>
      <vt:lpstr>Calibri</vt:lpstr>
      <vt:lpstr>Calibri Light</vt:lpstr>
      <vt:lpstr>Cambria Math</vt:lpstr>
      <vt:lpstr>CMR12</vt:lpstr>
      <vt:lpstr>Times New Roman</vt:lpstr>
      <vt:lpstr>Wingdings</vt:lpstr>
      <vt:lpstr>Wingdings 3</vt:lpstr>
      <vt:lpstr>Ion</vt:lpstr>
      <vt:lpstr>Diseño personalizado</vt:lpstr>
      <vt:lpstr>PDF</vt:lpstr>
      <vt:lpstr>Software para la optimización de redes de distribución de agua potable  jHawanetFramework</vt:lpstr>
      <vt:lpstr>Introducción</vt:lpstr>
      <vt:lpstr>Contexto</vt:lpstr>
      <vt:lpstr>Problema</vt:lpstr>
      <vt:lpstr>Propuesta de Solución</vt:lpstr>
      <vt:lpstr>Objetivos</vt:lpstr>
      <vt:lpstr>Trabajo Relacionado</vt:lpstr>
      <vt:lpstr>Marco Teórico (Titulo por modificar)</vt:lpstr>
      <vt:lpstr>Problema de diseño de RDA basado en el costo de tuberías</vt:lpstr>
      <vt:lpstr>Problema de operación basado en el Régimen de bombeo</vt:lpstr>
      <vt:lpstr>Algoritmo Genético</vt:lpstr>
      <vt:lpstr>Non-dominated Sorting Genetic Algorithm-II (INSGA-II)</vt:lpstr>
      <vt:lpstr>Metodologías</vt:lpstr>
      <vt:lpstr>Metodología de Desarrollo</vt:lpstr>
      <vt:lpstr>Metodología de Evaluación</vt:lpstr>
      <vt:lpstr>Desarrollo</vt:lpstr>
      <vt:lpstr>Concepción del proyecto</vt:lpstr>
      <vt:lpstr>Planificación</vt:lpstr>
      <vt:lpstr>Tecnología utilizada</vt:lpstr>
      <vt:lpstr>Requisitos</vt:lpstr>
      <vt:lpstr>Diseño</vt:lpstr>
      <vt:lpstr>Diseño</vt:lpstr>
      <vt:lpstr>Diseño</vt:lpstr>
      <vt:lpstr>Implementación</vt:lpstr>
      <vt:lpstr>Implementación</vt:lpstr>
      <vt:lpstr>Implementación</vt:lpstr>
      <vt:lpstr>Implementación</vt:lpstr>
      <vt:lpstr>Implementación</vt:lpstr>
      <vt:lpstr>Implementación</vt:lpstr>
      <vt:lpstr>Implementación</vt:lpstr>
      <vt:lpstr>Pruebas</vt:lpstr>
      <vt:lpstr>Pruebas</vt:lpstr>
      <vt:lpstr>Pruebas</vt:lpstr>
      <vt:lpstr>Evaluación </vt:lpstr>
      <vt:lpstr>Diseño del caso</vt:lpstr>
      <vt:lpstr>Diseño del caso</vt:lpstr>
      <vt:lpstr>Recolección de datos</vt:lpstr>
      <vt:lpstr>Análisis de datos</vt:lpstr>
      <vt:lpstr>Análisis de datos</vt:lpstr>
      <vt:lpstr>Análisis de datos</vt:lpstr>
      <vt:lpstr>Análisis de datos</vt:lpstr>
      <vt:lpstr>Conclusión estudio de caso</vt:lpstr>
      <vt:lpstr>Conclusión y trabajo futuro</vt:lpstr>
      <vt:lpstr>Conclusión</vt:lpstr>
      <vt:lpstr>Trabajo Futuro</vt:lpstr>
      <vt:lpstr>Fin</vt:lpstr>
      <vt:lpstr>Anexos</vt:lpstr>
      <vt:lpstr>Operadores de selección</vt:lpstr>
      <vt:lpstr>Operadores de selección</vt:lpstr>
      <vt:lpstr>Operadores de mutación</vt:lpstr>
      <vt:lpstr>Operadores de mutación</vt:lpstr>
      <vt:lpstr>Operadores de cruzamiento</vt:lpstr>
      <vt:lpstr>Operadores de cruzamiento</vt:lpstr>
      <vt:lpstr>Representación problema monoobjetivo</vt:lpstr>
      <vt:lpstr>Representación problema multiobjetivo</vt:lpstr>
      <vt:lpstr>Anexos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para la optimización de redes de distribución de agua potable  jHawanetFramework</dc:title>
  <dc:creator>gabriel gonzalo sanhueza fuentes</dc:creator>
  <cp:lastModifiedBy>gabriel gonzalo sanhueza fuentes</cp:lastModifiedBy>
  <cp:revision>3</cp:revision>
  <dcterms:created xsi:type="dcterms:W3CDTF">2020-08-15T02:44:22Z</dcterms:created>
  <dcterms:modified xsi:type="dcterms:W3CDTF">2020-08-15T12:40:13Z</dcterms:modified>
</cp:coreProperties>
</file>